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4"/>
  </p:notesMasterIdLst>
  <p:sldIdLst>
    <p:sldId id="257" r:id="rId2"/>
    <p:sldId id="260" r:id="rId3"/>
    <p:sldId id="263" r:id="rId4"/>
    <p:sldId id="256" r:id="rId5"/>
    <p:sldId id="315" r:id="rId6"/>
    <p:sldId id="316" r:id="rId7"/>
    <p:sldId id="274" r:id="rId8"/>
    <p:sldId id="275" r:id="rId9"/>
    <p:sldId id="276" r:id="rId10"/>
    <p:sldId id="277" r:id="rId11"/>
    <p:sldId id="278" r:id="rId12"/>
    <p:sldId id="279" r:id="rId13"/>
    <p:sldId id="280" r:id="rId14"/>
    <p:sldId id="281" r:id="rId15"/>
    <p:sldId id="282" r:id="rId16"/>
    <p:sldId id="283" r:id="rId17"/>
    <p:sldId id="285" r:id="rId18"/>
    <p:sldId id="286" r:id="rId19"/>
    <p:sldId id="287" r:id="rId20"/>
    <p:sldId id="288" r:id="rId21"/>
    <p:sldId id="289" r:id="rId22"/>
    <p:sldId id="290" r:id="rId23"/>
    <p:sldId id="291" r:id="rId24"/>
    <p:sldId id="292" r:id="rId25"/>
    <p:sldId id="293" r:id="rId26"/>
    <p:sldId id="294" r:id="rId27"/>
    <p:sldId id="295" r:id="rId28"/>
    <p:sldId id="306" r:id="rId29"/>
    <p:sldId id="308" r:id="rId30"/>
    <p:sldId id="309" r:id="rId31"/>
    <p:sldId id="307" r:id="rId32"/>
    <p:sldId id="296" r:id="rId33"/>
    <p:sldId id="298" r:id="rId34"/>
    <p:sldId id="299" r:id="rId35"/>
    <p:sldId id="300" r:id="rId36"/>
    <p:sldId id="301" r:id="rId37"/>
    <p:sldId id="302" r:id="rId38"/>
    <p:sldId id="303" r:id="rId39"/>
    <p:sldId id="304" r:id="rId40"/>
    <p:sldId id="305" r:id="rId41"/>
    <p:sldId id="266" r:id="rId42"/>
    <p:sldId id="284" r:id="rId43"/>
    <p:sldId id="310" r:id="rId44"/>
    <p:sldId id="317" r:id="rId45"/>
    <p:sldId id="311" r:id="rId46"/>
    <p:sldId id="312" r:id="rId47"/>
    <p:sldId id="318" r:id="rId48"/>
    <p:sldId id="313" r:id="rId49"/>
    <p:sldId id="314" r:id="rId50"/>
    <p:sldId id="319" r:id="rId51"/>
    <p:sldId id="261" r:id="rId52"/>
    <p:sldId id="258" r:id="rId53"/>
  </p:sldIdLst>
  <p:sldSz cx="9144000" cy="5145088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0527F"/>
    <a:srgbClr val="97C4FF"/>
    <a:srgbClr val="9E97FF"/>
    <a:srgbClr val="FF9966"/>
    <a:srgbClr val="FFFFFF"/>
    <a:srgbClr val="1C1C1C"/>
    <a:srgbClr val="4D4D4D"/>
    <a:srgbClr val="F8F8F8"/>
    <a:srgbClr val="C0C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826" autoAdjust="0"/>
  </p:normalViewPr>
  <p:slideViewPr>
    <p:cSldViewPr>
      <p:cViewPr varScale="1">
        <p:scale>
          <a:sx n="84" d="100"/>
          <a:sy n="84" d="100"/>
        </p:scale>
        <p:origin x="768" y="4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4B6A62-B674-4519-8236-87A8BF25BAD7}" type="datetimeFigureOut">
              <a:rPr lang="zh-CN" altLang="en-US" smtClean="0"/>
              <a:t>2020/12/28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9D6D68-D4C5-438A-9E3C-07D046679B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62731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D6D68-D4C5-438A-9E3C-07D046679B38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20635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D6D68-D4C5-438A-9E3C-07D046679B38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68856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D6D68-D4C5-438A-9E3C-07D046679B38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3829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D6D68-D4C5-438A-9E3C-07D046679B38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73411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D6D68-D4C5-438A-9E3C-07D046679B38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99010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D6D68-D4C5-438A-9E3C-07D046679B38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30920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D6D68-D4C5-438A-9E3C-07D046679B38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66992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D6D68-D4C5-438A-9E3C-07D046679B38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54085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D6D68-D4C5-438A-9E3C-07D046679B38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66134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D6D68-D4C5-438A-9E3C-07D046679B38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39015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D6D68-D4C5-438A-9E3C-07D046679B38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5795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D6D68-D4C5-438A-9E3C-07D046679B38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10975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D6D68-D4C5-438A-9E3C-07D046679B38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293305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D6D68-D4C5-438A-9E3C-07D046679B38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55250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D6D68-D4C5-438A-9E3C-07D046679B38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931097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D6D68-D4C5-438A-9E3C-07D046679B38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528104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D6D68-D4C5-438A-9E3C-07D046679B38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534888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D6D68-D4C5-438A-9E3C-07D046679B38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238511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D6D68-D4C5-438A-9E3C-07D046679B38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986286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D6D68-D4C5-438A-9E3C-07D046679B38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678690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D6D68-D4C5-438A-9E3C-07D046679B38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60155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D6D68-D4C5-438A-9E3C-07D046679B38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74671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D6D68-D4C5-438A-9E3C-07D046679B38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054132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D6D68-D4C5-438A-9E3C-07D046679B38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450744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D6D68-D4C5-438A-9E3C-07D046679B38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232850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D6D68-D4C5-438A-9E3C-07D046679B38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001530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D6D68-D4C5-438A-9E3C-07D046679B38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574234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D6D68-D4C5-438A-9E3C-07D046679B38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642761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D6D68-D4C5-438A-9E3C-07D046679B38}" type="slidenum">
              <a:rPr lang="zh-CN" altLang="en-US" smtClean="0"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8706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D6D68-D4C5-438A-9E3C-07D046679B38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91198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D6D68-D4C5-438A-9E3C-07D046679B38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49828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D6D68-D4C5-438A-9E3C-07D046679B38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67583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D6D68-D4C5-438A-9E3C-07D046679B38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40077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D6D68-D4C5-438A-9E3C-07D046679B38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21748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D6D68-D4C5-438A-9E3C-07D046679B38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65964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4BE8565-AF0B-40C9-BB2F-9B61A1A55E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2288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5236002-47CD-4848-A719-BC47684EE7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301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C95CA36-721C-4788-9835-420CB9983E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01A131D-5ACE-4169-BEF6-688998CEA3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022428D-DEF4-4F89-8EFC-226A63B9F9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F9D6816-CF7C-4F65-81EF-2A4826E64FFF}" type="slidenum">
              <a:rPr lang="zh-CN" altLang="zh-CN"/>
              <a:pPr/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888412845"/>
      </p:ext>
    </p:extLst>
  </p:cSld>
  <p:clrMapOvr>
    <a:masterClrMapping/>
  </p:clrMapOvr>
  <p:transition>
    <p:fade thruBlk="1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F343AB-1604-4060-AA60-8D8635B26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7908F07-1944-4DF3-B2E9-BFA3B14306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33C33DE-3788-4905-9C13-C1A08FF4F9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DD865CE-2FEC-4EE3-9483-8FFC23EAEC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33E0D00-0948-4272-8194-53D20DD79E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0628D5E-8C1E-49BF-92C1-AB2681F5CABB}" type="slidenum">
              <a:rPr lang="zh-CN" altLang="zh-CN"/>
              <a:pPr/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4247788084"/>
      </p:ext>
    </p:extLst>
  </p:cSld>
  <p:clrMapOvr>
    <a:masterClrMapping/>
  </p:clrMapOvr>
  <p:transition>
    <p:fade thruBlk="1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C2AA24BA-5ACB-4AE7-998F-087FB2407A2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94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ED5842C-DF2D-4DB5-AF95-2CB6412585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94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39FE873-3DB1-45D0-9990-22AF951C56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2D873CB-2A5B-4F9A-919A-765C1A2B9E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97190E0-7DF8-4176-98E8-E08338165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168FD33-B05C-47D0-A4E8-648A2E3E62D5}" type="slidenum">
              <a:rPr lang="zh-CN" altLang="zh-CN"/>
              <a:pPr/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940414436"/>
      </p:ext>
    </p:extLst>
  </p:cSld>
  <p:clrMapOvr>
    <a:masterClrMapping/>
  </p:clrMapOvr>
  <p:transition>
    <p:fade thruBlk="1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A94F54-5D38-4A5D-8947-30F80A15F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F9DF7CC-DA6D-4DDF-B109-66A803D030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8A188E0-92DC-4C8D-BF18-137D702A9B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2B22C2A-26F9-4361-8592-0F899F0C6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2E3E1F9-5911-44FA-B573-F0BDF8CC4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ED447A8-9D63-4C8C-8B43-F1835AA0D9DB}" type="slidenum">
              <a:rPr lang="zh-CN" altLang="zh-CN"/>
              <a:pPr/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4165728326"/>
      </p:ext>
    </p:extLst>
  </p:cSld>
  <p:clrMapOvr>
    <a:masterClrMapping/>
  </p:clrMapOvr>
  <p:transition>
    <p:fade thruBlk="1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9CD9B06-FEEE-471D-90F1-F852AABE5C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700"/>
            <a:ext cx="7886700" cy="21399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F280DE2-8A7D-4E41-BB32-0D82713708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3288"/>
            <a:ext cx="7886700" cy="112553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D40FCAB-6BF3-4D7F-B847-ADF3832C46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AF25FD9-87BB-4594-8FA8-671604534F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B3CCF27-33FC-4613-A703-D4EF41DFF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4822918-6490-4670-984E-FB21367F46CB}" type="slidenum">
              <a:rPr lang="zh-CN" altLang="zh-CN"/>
              <a:pPr/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859374094"/>
      </p:ext>
    </p:extLst>
  </p:cSld>
  <p:clrMapOvr>
    <a:masterClrMapping/>
  </p:clrMapOvr>
  <p:transition>
    <p:fade thruBlk="1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425C75-2F94-4306-9537-005A47234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B5F5775-F77C-49E8-A4E9-FC5D1CBB9B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566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8F27947-A9E4-4731-B1F7-64CCFA56FD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566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A1E40A3-0889-45F9-ACB6-680DFD11E9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7499987-F0D3-43EF-8F3D-4780586ECD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341C50F-25FD-4F71-96D5-16F79B9716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955519E-08A2-4A82-8FF0-E8E0C5495108}" type="slidenum">
              <a:rPr lang="zh-CN" altLang="zh-CN"/>
              <a:pPr/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140430360"/>
      </p:ext>
    </p:extLst>
  </p:cSld>
  <p:clrMapOvr>
    <a:masterClrMapping/>
  </p:clrMapOvr>
  <p:transition>
    <p:fade thruBlk="1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B42CC7-A45F-4892-A1AF-1470DE9AE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274638"/>
            <a:ext cx="7886700" cy="99377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2DFBB83-9577-4FBB-92A5-CCD837BC98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260475"/>
            <a:ext cx="3868737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02E59DB-22A4-4623-88AE-AAC0F63CCE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1879600"/>
            <a:ext cx="3868737" cy="27638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D1E8FF48-CB2A-4F1A-AD41-51169DC788F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475"/>
            <a:ext cx="3887788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40F24479-CE05-4A96-AE22-EFA5C891DED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9600"/>
            <a:ext cx="3887788" cy="27638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25EE997C-5116-4D0C-B407-3B7A1A0DC5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FCC7BD00-E9E9-4C30-9D21-C06536D592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E5023CD8-FCDC-4E94-ACA8-4C677E460F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2BB7CEC-47D9-4422-A387-B8B562551D58}" type="slidenum">
              <a:rPr lang="zh-CN" altLang="zh-CN"/>
              <a:pPr/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405476063"/>
      </p:ext>
    </p:extLst>
  </p:cSld>
  <p:clrMapOvr>
    <a:masterClrMapping/>
  </p:clrMapOvr>
  <p:transition>
    <p:fade thruBlk="1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2FF4F8-DE30-4BDF-BEB3-550E634E7D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A64F380-2B9F-4949-8B2F-D62B63B3F1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D19874F-57FA-4785-9085-4CDF245BDA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495C857-212F-4BFD-A20C-90505C047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053F9E7-4A0B-4594-A2B6-910B293CBD98}" type="slidenum">
              <a:rPr lang="zh-CN" altLang="zh-CN"/>
              <a:pPr/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547774254"/>
      </p:ext>
    </p:extLst>
  </p:cSld>
  <p:clrMapOvr>
    <a:masterClrMapping/>
  </p:clrMapOvr>
  <p:transition>
    <p:fade thruBlk="1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74FABE35-7429-4DA2-900E-20E4D5C88D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5F2E45B-C8A3-4EB0-AB84-A8A1F2EE1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B050343-B069-471B-87C8-94736036F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9671448-FE65-4BFA-B8F2-5118B7571AE0}" type="slidenum">
              <a:rPr lang="zh-CN" altLang="zh-CN"/>
              <a:pPr/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410890076"/>
      </p:ext>
    </p:extLst>
  </p:cSld>
  <p:clrMapOvr>
    <a:masterClrMapping/>
  </p:clrMapOvr>
  <p:transition>
    <p:fade thruBlk="1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611D279-B80C-4F0A-AF52-5B40577816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B12BEE9-9069-4F02-939D-3851E243AE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741363"/>
            <a:ext cx="4629150" cy="365601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343BF3E-9846-44AA-9CFC-2BAF767ED6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6067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D98445B-5A81-4507-B8DB-AD285CC27C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0BC7A78-9FA8-44E5-97ED-7CEA6D11F7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F1C929A-4DE7-4FCE-A0F9-54A208DFF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1964947-707B-4884-ACB0-57CC42348BF2}" type="slidenum">
              <a:rPr lang="zh-CN" altLang="zh-CN"/>
              <a:pPr/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719416885"/>
      </p:ext>
    </p:extLst>
  </p:cSld>
  <p:clrMapOvr>
    <a:masterClrMapping/>
  </p:clrMapOvr>
  <p:transition>
    <p:fade thruBlk="1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31F0ED2-6A0D-4D87-AA6A-01E9BAACD5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55C21350-7189-448E-983C-F88D18C4CA9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741363"/>
            <a:ext cx="4629150" cy="365601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2706783-1D3F-42C2-A846-2D81929BC6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6067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C985C74-125D-4AF4-B28C-3A3F28A52E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DE1B518-A8D3-4192-9AC1-3BE0E6760F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650A15E-93C4-42B4-BC02-52902E9A0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B6CABF7-826F-4DF0-8916-65FDA92B3B62}" type="slidenum">
              <a:rPr lang="zh-CN" altLang="zh-CN"/>
              <a:pPr/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901007803"/>
      </p:ext>
    </p:extLst>
  </p:cSld>
  <p:clrMapOvr>
    <a:masterClrMapping/>
  </p:clrMapOvr>
  <p:transition>
    <p:fade thruBlk="1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37530AC0-8CFE-4BC4-9893-6A2ED86769D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06375"/>
            <a:ext cx="8229600" cy="857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/>
              <a:t>单击此处编辑母版标题样式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AC77D616-1266-46F9-9643-32115195609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00150"/>
            <a:ext cx="8229600" cy="339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/>
              <a:t>单击此处编辑母版文本样式</a:t>
            </a:r>
          </a:p>
          <a:p>
            <a:pPr lvl="1"/>
            <a:r>
              <a:rPr lang="zh-CN" altLang="zh-CN"/>
              <a:t>第二级</a:t>
            </a:r>
          </a:p>
          <a:p>
            <a:pPr lvl="2"/>
            <a:r>
              <a:rPr lang="zh-CN" altLang="zh-CN"/>
              <a:t>第三级</a:t>
            </a:r>
          </a:p>
          <a:p>
            <a:pPr lvl="3"/>
            <a:r>
              <a:rPr lang="zh-CN" altLang="zh-CN"/>
              <a:t>第四级</a:t>
            </a:r>
          </a:p>
          <a:p>
            <a:pPr lvl="4"/>
            <a:r>
              <a:rPr lang="zh-CN" altLang="zh-CN"/>
              <a:t>第五级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7D6F4C8E-C575-49B9-82CC-CD75D84993B2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4684713"/>
            <a:ext cx="2133600" cy="357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endParaRPr lang="zh-CN" altLang="zh-CN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C36BB9D4-6C8C-4DDE-9A65-7C543BDAA978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4684713"/>
            <a:ext cx="2895600" cy="357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zh-CN" altLang="zh-CN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16DE9CD5-1814-48FA-A5D9-E23C7637E7E5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4684713"/>
            <a:ext cx="2133600" cy="357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2B71B8E9-9BA3-4E34-BA8C-8C84EE4B5DD9}" type="slidenum">
              <a:rPr lang="zh-CN" altLang="zh-CN"/>
              <a:pPr/>
              <a:t>‹#›</a:t>
            </a:fld>
            <a:endParaRPr lang="zh-CN" altLang="zh-CN"/>
          </a:p>
        </p:txBody>
      </p:sp>
      <p:pic>
        <p:nvPicPr>
          <p:cNvPr id="1031" name="Picture 7" descr="未标题11-1">
            <a:extLst>
              <a:ext uri="{FF2B5EF4-FFF2-40B4-BE49-F238E27FC236}">
                <a16:creationId xmlns:a16="http://schemas.microsoft.com/office/drawing/2014/main" id="{2024FA7D-0A7C-49DE-9749-D7EE7BC8044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lum bright="12000" contras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588"/>
            <a:ext cx="9144000" cy="5145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>
    <p:fade thruBlk="1"/>
  </p:transition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2.png"/><Relationship Id="rId4" Type="http://schemas.openxmlformats.org/officeDocument/2006/relationships/image" Target="../media/image51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4.jpg"/><Relationship Id="rId4" Type="http://schemas.openxmlformats.org/officeDocument/2006/relationships/image" Target="../media/image52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7.jp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JPG"/><Relationship Id="rId3" Type="http://schemas.openxmlformats.org/officeDocument/2006/relationships/image" Target="../media/image69.JPG"/><Relationship Id="rId7" Type="http://schemas.openxmlformats.org/officeDocument/2006/relationships/image" Target="../media/image73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2.JPG"/><Relationship Id="rId5" Type="http://schemas.openxmlformats.org/officeDocument/2006/relationships/image" Target="../media/image71.JPG"/><Relationship Id="rId4" Type="http://schemas.openxmlformats.org/officeDocument/2006/relationships/image" Target="../media/image70.JPG"/><Relationship Id="rId9" Type="http://schemas.openxmlformats.org/officeDocument/2006/relationships/image" Target="../media/image75.JP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JPG"/><Relationship Id="rId3" Type="http://schemas.openxmlformats.org/officeDocument/2006/relationships/image" Target="../media/image76.JPG"/><Relationship Id="rId7" Type="http://schemas.openxmlformats.org/officeDocument/2006/relationships/image" Target="../media/image80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JPG"/><Relationship Id="rId5" Type="http://schemas.openxmlformats.org/officeDocument/2006/relationships/image" Target="../media/image78.JPG"/><Relationship Id="rId4" Type="http://schemas.openxmlformats.org/officeDocument/2006/relationships/image" Target="../media/image77.JP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10D85A8A-6D47-4A69-9662-5B583612B5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763"/>
            <a:ext cx="9144000" cy="5140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075" name="Text Box 3">
            <a:extLst>
              <a:ext uri="{FF2B5EF4-FFF2-40B4-BE49-F238E27FC236}">
                <a16:creationId xmlns:a16="http://schemas.microsoft.com/office/drawing/2014/main" id="{C351BCE4-FB19-4A06-9C69-4F2D18B0A0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71800" y="1496084"/>
            <a:ext cx="604867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4000" b="1" dirty="0">
                <a:ea typeface="黑体" panose="02010609060101010101" pitchFamily="49" charset="-122"/>
              </a:rPr>
              <a:t>北京首钢什么时候能赢球？</a:t>
            </a:r>
            <a:endParaRPr lang="zh-CN" altLang="zh-CN" sz="4000" b="1" dirty="0">
              <a:ea typeface="黑体" panose="02010609060101010101" pitchFamily="49" charset="-122"/>
            </a:endParaRPr>
          </a:p>
        </p:txBody>
      </p:sp>
      <p:sp>
        <p:nvSpPr>
          <p:cNvPr id="3077" name="Text Box 5">
            <a:extLst>
              <a:ext uri="{FF2B5EF4-FFF2-40B4-BE49-F238E27FC236}">
                <a16:creationId xmlns:a16="http://schemas.microsoft.com/office/drawing/2014/main" id="{36CEB8E1-87F8-497D-A3A9-9335DAE02A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37988" y="2535108"/>
            <a:ext cx="270601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dirty="0">
                <a:latin typeface="華康流風體" pitchFamily="1" charset="-122"/>
                <a:ea typeface="華康流風體" pitchFamily="1" charset="-122"/>
              </a:rPr>
              <a:t>苏世龙 张雨杉 吴文卓</a:t>
            </a:r>
            <a:endParaRPr lang="zh-CN" altLang="zh-CN" dirty="0">
              <a:latin typeface="華康流風體" pitchFamily="1" charset="-122"/>
              <a:ea typeface="華康流風體" pitchFamily="1" charset="-122"/>
            </a:endParaRP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09B5F39D-9DE4-48E5-8B4D-7DB2D39692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01" t="-201" r="19673" b="87066"/>
          <a:stretch/>
        </p:blipFill>
        <p:spPr bwMode="auto">
          <a:xfrm>
            <a:off x="5250213" y="0"/>
            <a:ext cx="3888432" cy="675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 Box 5">
            <a:extLst>
              <a:ext uri="{FF2B5EF4-FFF2-40B4-BE49-F238E27FC236}">
                <a16:creationId xmlns:a16="http://schemas.microsoft.com/office/drawing/2014/main" id="{27138D0D-1490-4958-A615-BCD17A2101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33254" y="2203970"/>
            <a:ext cx="136598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dirty="0">
                <a:latin typeface="華康流風體" pitchFamily="1" charset="-122"/>
                <a:ea typeface="華康流風體" pitchFamily="1" charset="-122"/>
              </a:rPr>
              <a:t>首钢别打铁</a:t>
            </a:r>
            <a:endParaRPr lang="zh-CN" altLang="zh-CN" dirty="0">
              <a:latin typeface="華康流風體" pitchFamily="1" charset="-122"/>
              <a:ea typeface="華康流風體" pitchFamily="1" charset="-122"/>
            </a:endParaRPr>
          </a:p>
        </p:txBody>
      </p:sp>
    </p:spTree>
  </p:cSld>
  <p:clrMapOvr>
    <a:masterClrMapping/>
  </p:clrMapOvr>
  <p:transition>
    <p:fade thruBlk="1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2" name="Rectangle 9">
            <a:extLst>
              <a:ext uri="{FF2B5EF4-FFF2-40B4-BE49-F238E27FC236}">
                <a16:creationId xmlns:a16="http://schemas.microsoft.com/office/drawing/2014/main" id="{D0F0ECAD-1EDA-4E3F-AAB8-A00DC70D03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7401" y="706473"/>
            <a:ext cx="7569200" cy="4039842"/>
          </a:xfrm>
          <a:prstGeom prst="roundRect">
            <a:avLst>
              <a:gd name="adj" fmla="val 3486"/>
            </a:avLst>
          </a:prstGeom>
          <a:solidFill>
            <a:schemeClr val="bg1">
              <a:alpha val="3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zh-CN">
              <a:latin typeface="Calibri" panose="020F0502020204030204" pitchFamily="34" charset="0"/>
            </a:endParaRPr>
          </a:p>
        </p:txBody>
      </p:sp>
      <p:pic>
        <p:nvPicPr>
          <p:cNvPr id="31" name="图片 30">
            <a:extLst>
              <a:ext uri="{FF2B5EF4-FFF2-40B4-BE49-F238E27FC236}">
                <a16:creationId xmlns:a16="http://schemas.microsoft.com/office/drawing/2014/main" id="{7FE860E3-E682-46CC-9236-32EF2A30A1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044" y="1045528"/>
            <a:ext cx="4281012" cy="3759264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sp>
        <p:nvSpPr>
          <p:cNvPr id="7171" name="AutoShape 5">
            <a:extLst>
              <a:ext uri="{FF2B5EF4-FFF2-40B4-BE49-F238E27FC236}">
                <a16:creationId xmlns:a16="http://schemas.microsoft.com/office/drawing/2014/main" id="{B5F554F6-5997-49D7-BDD1-E047F46866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8813" y="576057"/>
            <a:ext cx="7826375" cy="4299156"/>
          </a:xfrm>
          <a:prstGeom prst="roundRect">
            <a:avLst>
              <a:gd name="adj" fmla="val 3231"/>
            </a:avLst>
          </a:prstGeom>
          <a:noFill/>
          <a:ln w="25400" cmpd="sng">
            <a:solidFill>
              <a:srgbClr val="7F7F7F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1425" tIns="45713" rIns="91425" bIns="45713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40000"/>
              </a:lnSpc>
            </a:pPr>
            <a:endParaRPr lang="zh-CN" altLang="zh-CN" sz="8800" b="1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grpSp>
        <p:nvGrpSpPr>
          <p:cNvPr id="7173" name="Group 5">
            <a:extLst>
              <a:ext uri="{FF2B5EF4-FFF2-40B4-BE49-F238E27FC236}">
                <a16:creationId xmlns:a16="http://schemas.microsoft.com/office/drawing/2014/main" id="{21E8E808-2D81-49B1-8DCC-FA74C9E43EA9}"/>
              </a:ext>
            </a:extLst>
          </p:cNvPr>
          <p:cNvGrpSpPr>
            <a:grpSpLocks/>
          </p:cNvGrpSpPr>
          <p:nvPr/>
        </p:nvGrpSpPr>
        <p:grpSpPr bwMode="auto">
          <a:xfrm>
            <a:off x="1485901" y="266700"/>
            <a:ext cx="6191250" cy="618714"/>
            <a:chOff x="0" y="0"/>
            <a:chExt cx="3900" cy="408"/>
          </a:xfrm>
        </p:grpSpPr>
        <p:sp>
          <p:nvSpPr>
            <p:cNvPr id="7174" name="AutoShape 3">
              <a:extLst>
                <a:ext uri="{FF2B5EF4-FFF2-40B4-BE49-F238E27FC236}">
                  <a16:creationId xmlns:a16="http://schemas.microsoft.com/office/drawing/2014/main" id="{A207FD9D-7264-464D-B772-A40B1352F4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3900" cy="408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BFBFBF"/>
                </a:gs>
                <a:gs pos="100000">
                  <a:srgbClr val="7F7F7F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7175" name="AutoShape 3">
              <a:extLst>
                <a:ext uri="{FF2B5EF4-FFF2-40B4-BE49-F238E27FC236}">
                  <a16:creationId xmlns:a16="http://schemas.microsoft.com/office/drawing/2014/main" id="{48B1644C-C684-4986-98C9-2889607AF6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57"/>
              <a:ext cx="3900" cy="294"/>
            </a:xfrm>
            <a:prstGeom prst="roundRect">
              <a:avLst>
                <a:gd name="adj" fmla="val 16667"/>
              </a:avLst>
            </a:prstGeom>
            <a:solidFill>
              <a:schemeClr val="tx1">
                <a:alpha val="48000"/>
              </a:schemeClr>
            </a:solidFill>
            <a:ln w="25400" cmpd="sng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0" hangingPunct="0"/>
              <a:endParaRPr lang="zh-CN" altLang="en-US" sz="2000">
                <a:solidFill>
                  <a:schemeClr val="tx2"/>
                </a:solidFill>
                <a:latin typeface="Calibri" panose="020F050202020403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7176" name="Rectangle 13">
              <a:extLst>
                <a:ext uri="{FF2B5EF4-FFF2-40B4-BE49-F238E27FC236}">
                  <a16:creationId xmlns:a16="http://schemas.microsoft.com/office/drawing/2014/main" id="{FC61A047-2A06-4300-B959-9D276D7C20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4" y="78"/>
              <a:ext cx="1879" cy="2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解决方法</a:t>
              </a:r>
              <a:endParaRPr lang="zh-CN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9" name="文本框 18">
            <a:extLst>
              <a:ext uri="{FF2B5EF4-FFF2-40B4-BE49-F238E27FC236}">
                <a16:creationId xmlns:a16="http://schemas.microsoft.com/office/drawing/2014/main" id="{797C294D-52FD-4522-9490-F31C4E4F5AC0}"/>
              </a:ext>
            </a:extLst>
          </p:cNvPr>
          <p:cNvSpPr txBox="1"/>
          <p:nvPr/>
        </p:nvSpPr>
        <p:spPr>
          <a:xfrm>
            <a:off x="5301488" y="1045528"/>
            <a:ext cx="3062756" cy="1123000"/>
          </a:xfrm>
          <a:prstGeom prst="rect">
            <a:avLst/>
          </a:prstGeom>
          <a:solidFill>
            <a:srgbClr val="FFFFFF">
              <a:alpha val="74118"/>
            </a:srgbClr>
          </a:solidFill>
          <a:ln w="38100">
            <a:solidFill>
              <a:srgbClr val="20527F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lnSpc>
                <a:spcPct val="145000"/>
              </a:lnSpc>
              <a:defRPr sz="16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选赛季按钮属性为“不可见”</a:t>
            </a:r>
            <a:endParaRPr lang="en-US" altLang="zh-CN" dirty="0"/>
          </a:p>
          <a:p>
            <a:r>
              <a:rPr lang="en-US" altLang="zh-CN" dirty="0"/>
              <a:t>selenium</a:t>
            </a:r>
            <a:r>
              <a:rPr lang="zh-CN" altLang="en-US" dirty="0"/>
              <a:t>无法操作</a:t>
            </a:r>
            <a:r>
              <a:rPr lang="en-US" altLang="zh-CN" dirty="0"/>
              <a:t>(</a:t>
            </a:r>
            <a:r>
              <a:rPr lang="zh-CN" altLang="en-US" dirty="0"/>
              <a:t>找不到对象</a:t>
            </a:r>
            <a:r>
              <a:rPr lang="en-US" altLang="zh-CN" dirty="0"/>
              <a:t>)</a:t>
            </a:r>
          </a:p>
          <a:p>
            <a:r>
              <a:rPr lang="zh-CN" altLang="en-US" dirty="0"/>
              <a:t>先删除其“不可见”属性</a:t>
            </a:r>
          </a:p>
        </p:txBody>
      </p: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39A4576E-0D4D-4B8B-A61B-A280472D5D18}"/>
              </a:ext>
            </a:extLst>
          </p:cNvPr>
          <p:cNvCxnSpPr/>
          <p:nvPr/>
        </p:nvCxnSpPr>
        <p:spPr bwMode="auto">
          <a:xfrm flipV="1">
            <a:off x="3079751" y="1620542"/>
            <a:ext cx="1924297" cy="19431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97C4FF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4" name="文本框 33">
            <a:extLst>
              <a:ext uri="{FF2B5EF4-FFF2-40B4-BE49-F238E27FC236}">
                <a16:creationId xmlns:a16="http://schemas.microsoft.com/office/drawing/2014/main" id="{C5B282B2-B913-494E-8BD3-B07FEE9F8DC9}"/>
              </a:ext>
            </a:extLst>
          </p:cNvPr>
          <p:cNvSpPr txBox="1"/>
          <p:nvPr/>
        </p:nvSpPr>
        <p:spPr>
          <a:xfrm>
            <a:off x="5301488" y="2262444"/>
            <a:ext cx="3062756" cy="765979"/>
          </a:xfrm>
          <a:prstGeom prst="rect">
            <a:avLst/>
          </a:prstGeom>
          <a:solidFill>
            <a:srgbClr val="FFFFFF">
              <a:alpha val="74118"/>
            </a:srgbClr>
          </a:solidFill>
          <a:ln w="38100">
            <a:solidFill>
              <a:srgbClr val="20527F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lnSpc>
                <a:spcPct val="145000"/>
              </a:lnSpc>
              <a:defRPr sz="16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用</a:t>
            </a:r>
            <a:r>
              <a:rPr lang="en-US" altLang="zh-CN" dirty="0"/>
              <a:t>selector</a:t>
            </a:r>
          </a:p>
          <a:p>
            <a:r>
              <a:rPr lang="zh-CN" altLang="en-US" dirty="0"/>
              <a:t>找到下拉框并选择年份</a:t>
            </a:r>
          </a:p>
        </p:txBody>
      </p:sp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0E7C2E40-B4F2-4F94-8621-12635A26D868}"/>
              </a:ext>
            </a:extLst>
          </p:cNvPr>
          <p:cNvCxnSpPr/>
          <p:nvPr/>
        </p:nvCxnSpPr>
        <p:spPr bwMode="auto">
          <a:xfrm>
            <a:off x="3270666" y="2493132"/>
            <a:ext cx="1733382" cy="15230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97C4FF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195A4953-1CA5-4D43-99C4-EDA33B5B0203}"/>
              </a:ext>
            </a:extLst>
          </p:cNvPr>
          <p:cNvCxnSpPr/>
          <p:nvPr/>
        </p:nvCxnSpPr>
        <p:spPr bwMode="auto">
          <a:xfrm>
            <a:off x="2339752" y="4013002"/>
            <a:ext cx="2664296" cy="425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97C4FF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9" name="文本框 38">
            <a:extLst>
              <a:ext uri="{FF2B5EF4-FFF2-40B4-BE49-F238E27FC236}">
                <a16:creationId xmlns:a16="http://schemas.microsoft.com/office/drawing/2014/main" id="{562A318E-73DA-47EB-8773-48D27EA2F961}"/>
              </a:ext>
            </a:extLst>
          </p:cNvPr>
          <p:cNvSpPr txBox="1"/>
          <p:nvPr/>
        </p:nvSpPr>
        <p:spPr>
          <a:xfrm>
            <a:off x="5301488" y="4014986"/>
            <a:ext cx="3062756" cy="765979"/>
          </a:xfrm>
          <a:prstGeom prst="rect">
            <a:avLst/>
          </a:prstGeom>
          <a:solidFill>
            <a:srgbClr val="FFFFFF">
              <a:alpha val="74118"/>
            </a:srgbClr>
          </a:solidFill>
          <a:ln w="38100">
            <a:solidFill>
              <a:srgbClr val="20527F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lnSpc>
                <a:spcPct val="145000"/>
              </a:lnSpc>
              <a:defRPr sz="16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等待一秒</a:t>
            </a:r>
            <a:endParaRPr lang="en-US" altLang="zh-CN" dirty="0"/>
          </a:p>
          <a:p>
            <a:r>
              <a:rPr lang="zh-CN" altLang="en-US" dirty="0"/>
              <a:t>网页刷新后获取当前源码</a:t>
            </a:r>
            <a:endParaRPr lang="en-US" altLang="zh-CN" dirty="0"/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5BE77AEF-1E8E-4635-A2DD-E75103887BFE}"/>
              </a:ext>
            </a:extLst>
          </p:cNvPr>
          <p:cNvSpPr txBox="1"/>
          <p:nvPr/>
        </p:nvSpPr>
        <p:spPr>
          <a:xfrm>
            <a:off x="5299764" y="3143981"/>
            <a:ext cx="3062756" cy="765979"/>
          </a:xfrm>
          <a:prstGeom prst="rect">
            <a:avLst/>
          </a:prstGeom>
          <a:solidFill>
            <a:srgbClr val="FFFFFF">
              <a:alpha val="74118"/>
            </a:srgbClr>
          </a:solidFill>
          <a:ln w="38100">
            <a:solidFill>
              <a:srgbClr val="20527F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lnSpc>
                <a:spcPct val="145000"/>
              </a:lnSpc>
              <a:defRPr sz="16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点击</a:t>
            </a:r>
            <a:r>
              <a:rPr lang="zh-CN" altLang="en-US"/>
              <a:t>“查询”按钮</a:t>
            </a:r>
            <a:endParaRPr lang="en-US" altLang="zh-CN" dirty="0"/>
          </a:p>
          <a:p>
            <a:r>
              <a:rPr lang="zh-CN" altLang="en-US" dirty="0"/>
              <a:t>确认提交选择的年份</a:t>
            </a:r>
          </a:p>
        </p:txBody>
      </p:sp>
      <p:cxnSp>
        <p:nvCxnSpPr>
          <p:cNvPr id="53" name="直接箭头连接符 52">
            <a:extLst>
              <a:ext uri="{FF2B5EF4-FFF2-40B4-BE49-F238E27FC236}">
                <a16:creationId xmlns:a16="http://schemas.microsoft.com/office/drawing/2014/main" id="{A0E9BEFC-6520-49F1-9595-084BBA6CF90C}"/>
              </a:ext>
            </a:extLst>
          </p:cNvPr>
          <p:cNvCxnSpPr/>
          <p:nvPr/>
        </p:nvCxnSpPr>
        <p:spPr bwMode="auto">
          <a:xfrm>
            <a:off x="3270666" y="3220616"/>
            <a:ext cx="1733382" cy="282482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97C4FF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859827300"/>
      </p:ext>
    </p:extLst>
  </p:cSld>
  <p:clrMapOvr>
    <a:masterClrMapping/>
  </p:clrMapOvr>
  <p:transition>
    <p:fade thruBlk="1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2" name="Rectangle 9">
            <a:extLst>
              <a:ext uri="{FF2B5EF4-FFF2-40B4-BE49-F238E27FC236}">
                <a16:creationId xmlns:a16="http://schemas.microsoft.com/office/drawing/2014/main" id="{D0F0ECAD-1EDA-4E3F-AAB8-A00DC70D03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7400" y="682273"/>
            <a:ext cx="7569200" cy="4039842"/>
          </a:xfrm>
          <a:prstGeom prst="roundRect">
            <a:avLst>
              <a:gd name="adj" fmla="val 3486"/>
            </a:avLst>
          </a:prstGeom>
          <a:solidFill>
            <a:schemeClr val="bg1">
              <a:alpha val="3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zh-CN">
              <a:latin typeface="Calibri" panose="020F0502020204030204" pitchFamily="34" charset="0"/>
            </a:endParaRPr>
          </a:p>
        </p:txBody>
      </p:sp>
      <p:sp>
        <p:nvSpPr>
          <p:cNvPr id="7171" name="AutoShape 5">
            <a:extLst>
              <a:ext uri="{FF2B5EF4-FFF2-40B4-BE49-F238E27FC236}">
                <a16:creationId xmlns:a16="http://schemas.microsoft.com/office/drawing/2014/main" id="{B5F554F6-5997-49D7-BDD1-E047F46866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8813" y="576057"/>
            <a:ext cx="7826375" cy="4299156"/>
          </a:xfrm>
          <a:prstGeom prst="roundRect">
            <a:avLst>
              <a:gd name="adj" fmla="val 3231"/>
            </a:avLst>
          </a:prstGeom>
          <a:noFill/>
          <a:ln w="25400" cmpd="sng">
            <a:solidFill>
              <a:srgbClr val="7F7F7F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1425" tIns="45713" rIns="91425" bIns="45713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40000"/>
              </a:lnSpc>
            </a:pPr>
            <a:endParaRPr lang="zh-CN" altLang="zh-CN" sz="8800" b="1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grpSp>
        <p:nvGrpSpPr>
          <p:cNvPr id="7173" name="Group 5">
            <a:extLst>
              <a:ext uri="{FF2B5EF4-FFF2-40B4-BE49-F238E27FC236}">
                <a16:creationId xmlns:a16="http://schemas.microsoft.com/office/drawing/2014/main" id="{21E8E808-2D81-49B1-8DCC-FA74C9E43EA9}"/>
              </a:ext>
            </a:extLst>
          </p:cNvPr>
          <p:cNvGrpSpPr>
            <a:grpSpLocks/>
          </p:cNvGrpSpPr>
          <p:nvPr/>
        </p:nvGrpSpPr>
        <p:grpSpPr bwMode="auto">
          <a:xfrm>
            <a:off x="1485901" y="266700"/>
            <a:ext cx="6191250" cy="618714"/>
            <a:chOff x="0" y="0"/>
            <a:chExt cx="3900" cy="408"/>
          </a:xfrm>
        </p:grpSpPr>
        <p:sp>
          <p:nvSpPr>
            <p:cNvPr id="7174" name="AutoShape 3">
              <a:extLst>
                <a:ext uri="{FF2B5EF4-FFF2-40B4-BE49-F238E27FC236}">
                  <a16:creationId xmlns:a16="http://schemas.microsoft.com/office/drawing/2014/main" id="{A207FD9D-7264-464D-B772-A40B1352F4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3900" cy="408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BFBFBF"/>
                </a:gs>
                <a:gs pos="100000">
                  <a:srgbClr val="7F7F7F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7175" name="AutoShape 3">
              <a:extLst>
                <a:ext uri="{FF2B5EF4-FFF2-40B4-BE49-F238E27FC236}">
                  <a16:creationId xmlns:a16="http://schemas.microsoft.com/office/drawing/2014/main" id="{48B1644C-C684-4986-98C9-2889607AF6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57"/>
              <a:ext cx="3900" cy="294"/>
            </a:xfrm>
            <a:prstGeom prst="roundRect">
              <a:avLst>
                <a:gd name="adj" fmla="val 16667"/>
              </a:avLst>
            </a:prstGeom>
            <a:solidFill>
              <a:schemeClr val="tx1">
                <a:alpha val="48000"/>
              </a:schemeClr>
            </a:solidFill>
            <a:ln w="25400" cmpd="sng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0" hangingPunct="0"/>
              <a:endParaRPr lang="zh-CN" altLang="en-US" sz="2000">
                <a:solidFill>
                  <a:schemeClr val="tx2"/>
                </a:solidFill>
                <a:latin typeface="Calibri" panose="020F050202020403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7176" name="Rectangle 13">
              <a:extLst>
                <a:ext uri="{FF2B5EF4-FFF2-40B4-BE49-F238E27FC236}">
                  <a16:creationId xmlns:a16="http://schemas.microsoft.com/office/drawing/2014/main" id="{FC61A047-2A06-4300-B959-9D276D7C20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4" y="78"/>
              <a:ext cx="1879" cy="2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具体思路</a:t>
              </a:r>
              <a:endParaRPr lang="zh-CN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48D74D1C-300F-4750-83EE-3E0723F154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009" y="2804052"/>
            <a:ext cx="4125421" cy="1793129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797C294D-52FD-4522-9490-F31C4E4F5AC0}"/>
              </a:ext>
            </a:extLst>
          </p:cNvPr>
          <p:cNvSpPr txBox="1"/>
          <p:nvPr/>
        </p:nvSpPr>
        <p:spPr>
          <a:xfrm>
            <a:off x="1718610" y="1654796"/>
            <a:ext cx="2340218" cy="765979"/>
          </a:xfrm>
          <a:prstGeom prst="rect">
            <a:avLst/>
          </a:prstGeom>
          <a:solidFill>
            <a:srgbClr val="FFFFFF">
              <a:alpha val="74118"/>
            </a:srgbClr>
          </a:solidFill>
          <a:ln w="38100">
            <a:solidFill>
              <a:srgbClr val="20527F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lnSpc>
                <a:spcPct val="145000"/>
              </a:lnSpc>
              <a:defRPr sz="16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Part 1</a:t>
            </a:r>
          </a:p>
          <a:p>
            <a:r>
              <a:rPr lang="zh-CN" altLang="en-US"/>
              <a:t>爬取</a:t>
            </a:r>
            <a:r>
              <a:rPr lang="en-US" altLang="zh-CN" err="1"/>
              <a:t>url</a:t>
            </a:r>
            <a:r>
              <a:rPr lang="zh-CN" altLang="en-US"/>
              <a:t>存入</a:t>
            </a:r>
            <a:r>
              <a:rPr lang="en-US" altLang="zh-CN" dirty="0"/>
              <a:t>Excel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27A3E24-8F46-45DC-B74E-C8790B558D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0018" y="1367490"/>
            <a:ext cx="3308106" cy="3229691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45398519"/>
      </p:ext>
    </p:extLst>
  </p:cSld>
  <p:clrMapOvr>
    <a:masterClrMapping/>
  </p:clrMapOvr>
  <p:transition>
    <p:fade thruBlk="1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2" name="Rectangle 9">
            <a:extLst>
              <a:ext uri="{FF2B5EF4-FFF2-40B4-BE49-F238E27FC236}">
                <a16:creationId xmlns:a16="http://schemas.microsoft.com/office/drawing/2014/main" id="{D0F0ECAD-1EDA-4E3F-AAB8-A00DC70D03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7400" y="682273"/>
            <a:ext cx="7569200" cy="4039842"/>
          </a:xfrm>
          <a:prstGeom prst="roundRect">
            <a:avLst>
              <a:gd name="adj" fmla="val 3486"/>
            </a:avLst>
          </a:prstGeom>
          <a:solidFill>
            <a:schemeClr val="bg1">
              <a:alpha val="3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zh-CN">
              <a:latin typeface="Calibri" panose="020F0502020204030204" pitchFamily="34" charset="0"/>
            </a:endParaRPr>
          </a:p>
        </p:txBody>
      </p:sp>
      <p:sp>
        <p:nvSpPr>
          <p:cNvPr id="7171" name="AutoShape 5">
            <a:extLst>
              <a:ext uri="{FF2B5EF4-FFF2-40B4-BE49-F238E27FC236}">
                <a16:creationId xmlns:a16="http://schemas.microsoft.com/office/drawing/2014/main" id="{B5F554F6-5997-49D7-BDD1-E047F46866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8813" y="576057"/>
            <a:ext cx="7826375" cy="4299156"/>
          </a:xfrm>
          <a:prstGeom prst="roundRect">
            <a:avLst>
              <a:gd name="adj" fmla="val 3231"/>
            </a:avLst>
          </a:prstGeom>
          <a:noFill/>
          <a:ln w="25400" cmpd="sng">
            <a:solidFill>
              <a:srgbClr val="7F7F7F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1425" tIns="45713" rIns="91425" bIns="45713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40000"/>
              </a:lnSpc>
            </a:pPr>
            <a:endParaRPr lang="zh-CN" altLang="zh-CN" sz="8800" b="1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grpSp>
        <p:nvGrpSpPr>
          <p:cNvPr id="7173" name="Group 5">
            <a:extLst>
              <a:ext uri="{FF2B5EF4-FFF2-40B4-BE49-F238E27FC236}">
                <a16:creationId xmlns:a16="http://schemas.microsoft.com/office/drawing/2014/main" id="{21E8E808-2D81-49B1-8DCC-FA74C9E43EA9}"/>
              </a:ext>
            </a:extLst>
          </p:cNvPr>
          <p:cNvGrpSpPr>
            <a:grpSpLocks/>
          </p:cNvGrpSpPr>
          <p:nvPr/>
        </p:nvGrpSpPr>
        <p:grpSpPr bwMode="auto">
          <a:xfrm>
            <a:off x="1485901" y="266700"/>
            <a:ext cx="6191250" cy="618714"/>
            <a:chOff x="0" y="0"/>
            <a:chExt cx="3900" cy="408"/>
          </a:xfrm>
        </p:grpSpPr>
        <p:sp>
          <p:nvSpPr>
            <p:cNvPr id="7174" name="AutoShape 3">
              <a:extLst>
                <a:ext uri="{FF2B5EF4-FFF2-40B4-BE49-F238E27FC236}">
                  <a16:creationId xmlns:a16="http://schemas.microsoft.com/office/drawing/2014/main" id="{A207FD9D-7264-464D-B772-A40B1352F4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3900" cy="408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BFBFBF"/>
                </a:gs>
                <a:gs pos="100000">
                  <a:srgbClr val="7F7F7F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7175" name="AutoShape 3">
              <a:extLst>
                <a:ext uri="{FF2B5EF4-FFF2-40B4-BE49-F238E27FC236}">
                  <a16:creationId xmlns:a16="http://schemas.microsoft.com/office/drawing/2014/main" id="{48B1644C-C684-4986-98C9-2889607AF6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57"/>
              <a:ext cx="3900" cy="294"/>
            </a:xfrm>
            <a:prstGeom prst="roundRect">
              <a:avLst>
                <a:gd name="adj" fmla="val 16667"/>
              </a:avLst>
            </a:prstGeom>
            <a:solidFill>
              <a:schemeClr val="tx1">
                <a:alpha val="48000"/>
              </a:schemeClr>
            </a:solidFill>
            <a:ln w="25400" cmpd="sng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0" hangingPunct="0"/>
              <a:endParaRPr lang="zh-CN" altLang="en-US" sz="2000">
                <a:solidFill>
                  <a:schemeClr val="tx2"/>
                </a:solidFill>
                <a:latin typeface="Calibri" panose="020F050202020403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7176" name="Rectangle 13">
              <a:extLst>
                <a:ext uri="{FF2B5EF4-FFF2-40B4-BE49-F238E27FC236}">
                  <a16:creationId xmlns:a16="http://schemas.microsoft.com/office/drawing/2014/main" id="{FC61A047-2A06-4300-B959-9D276D7C20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4" y="78"/>
              <a:ext cx="1879" cy="2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具体思路</a:t>
              </a:r>
              <a:endParaRPr lang="zh-CN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9" name="文本框 18">
            <a:extLst>
              <a:ext uri="{FF2B5EF4-FFF2-40B4-BE49-F238E27FC236}">
                <a16:creationId xmlns:a16="http://schemas.microsoft.com/office/drawing/2014/main" id="{797C294D-52FD-4522-9490-F31C4E4F5AC0}"/>
              </a:ext>
            </a:extLst>
          </p:cNvPr>
          <p:cNvSpPr txBox="1"/>
          <p:nvPr/>
        </p:nvSpPr>
        <p:spPr>
          <a:xfrm>
            <a:off x="5336933" y="1374232"/>
            <a:ext cx="2340218" cy="765979"/>
          </a:xfrm>
          <a:prstGeom prst="rect">
            <a:avLst/>
          </a:prstGeom>
          <a:solidFill>
            <a:srgbClr val="FFFFFF">
              <a:alpha val="74118"/>
            </a:srgbClr>
          </a:solidFill>
          <a:ln w="38100">
            <a:solidFill>
              <a:srgbClr val="20527F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>
              <a:lnSpc>
                <a:spcPct val="145000"/>
              </a:lnSpc>
            </a:pP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Part 2</a:t>
            </a:r>
          </a:p>
          <a:p>
            <a:pPr algn="ctr">
              <a:lnSpc>
                <a:spcPct val="145000"/>
              </a:lnSpc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读取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Excel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中的</a:t>
            </a:r>
            <a:r>
              <a:rPr lang="en-US" altLang="zh-CN" sz="16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url</a:t>
            </a:r>
            <a:endParaRPr lang="zh-CN" altLang="en-US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EDFD9F7D-2113-428A-92B7-19DF0B58D7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587" b="4729"/>
          <a:stretch/>
        </p:blipFill>
        <p:spPr>
          <a:xfrm>
            <a:off x="755576" y="988368"/>
            <a:ext cx="3992300" cy="274747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6B224E54-7D66-494D-941A-2A62097E6800}"/>
              </a:ext>
            </a:extLst>
          </p:cNvPr>
          <p:cNvSpPr txBox="1"/>
          <p:nvPr/>
        </p:nvSpPr>
        <p:spPr>
          <a:xfrm>
            <a:off x="1008085" y="4035417"/>
            <a:ext cx="2340218" cy="408958"/>
          </a:xfrm>
          <a:prstGeom prst="rect">
            <a:avLst/>
          </a:prstGeom>
          <a:solidFill>
            <a:srgbClr val="FFFFFF">
              <a:alpha val="74118"/>
            </a:srgbClr>
          </a:solidFill>
          <a:ln w="38100">
            <a:solidFill>
              <a:srgbClr val="20527F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lnSpc>
                <a:spcPct val="145000"/>
              </a:lnSpc>
              <a:defRPr sz="16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登陆对应网站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2514444-A839-4968-8D63-CF6214DEEE8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688" r="5854"/>
          <a:stretch/>
        </p:blipFill>
        <p:spPr>
          <a:xfrm>
            <a:off x="3765856" y="2629029"/>
            <a:ext cx="4623180" cy="2162921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70692567"/>
      </p:ext>
    </p:extLst>
  </p:cSld>
  <p:clrMapOvr>
    <a:masterClrMapping/>
  </p:clrMapOvr>
  <p:transition>
    <p:fade thruBlk="1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2" name="Rectangle 9">
            <a:extLst>
              <a:ext uri="{FF2B5EF4-FFF2-40B4-BE49-F238E27FC236}">
                <a16:creationId xmlns:a16="http://schemas.microsoft.com/office/drawing/2014/main" id="{D0F0ECAD-1EDA-4E3F-AAB8-A00DC70D03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7400" y="682273"/>
            <a:ext cx="7569200" cy="4039842"/>
          </a:xfrm>
          <a:prstGeom prst="roundRect">
            <a:avLst>
              <a:gd name="adj" fmla="val 3486"/>
            </a:avLst>
          </a:prstGeom>
          <a:solidFill>
            <a:schemeClr val="bg1">
              <a:alpha val="3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zh-CN">
              <a:latin typeface="Calibri" panose="020F0502020204030204" pitchFamily="34" charset="0"/>
            </a:endParaRPr>
          </a:p>
        </p:txBody>
      </p:sp>
      <p:sp>
        <p:nvSpPr>
          <p:cNvPr id="7171" name="AutoShape 5">
            <a:extLst>
              <a:ext uri="{FF2B5EF4-FFF2-40B4-BE49-F238E27FC236}">
                <a16:creationId xmlns:a16="http://schemas.microsoft.com/office/drawing/2014/main" id="{B5F554F6-5997-49D7-BDD1-E047F46866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8813" y="576057"/>
            <a:ext cx="7826375" cy="4299156"/>
          </a:xfrm>
          <a:prstGeom prst="roundRect">
            <a:avLst>
              <a:gd name="adj" fmla="val 3231"/>
            </a:avLst>
          </a:prstGeom>
          <a:noFill/>
          <a:ln w="25400" cmpd="sng">
            <a:solidFill>
              <a:srgbClr val="7F7F7F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1425" tIns="45713" rIns="91425" bIns="45713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40000"/>
              </a:lnSpc>
            </a:pPr>
            <a:endParaRPr lang="zh-CN" altLang="zh-CN" sz="8800" b="1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grpSp>
        <p:nvGrpSpPr>
          <p:cNvPr id="7173" name="Group 5">
            <a:extLst>
              <a:ext uri="{FF2B5EF4-FFF2-40B4-BE49-F238E27FC236}">
                <a16:creationId xmlns:a16="http://schemas.microsoft.com/office/drawing/2014/main" id="{21E8E808-2D81-49B1-8DCC-FA74C9E43EA9}"/>
              </a:ext>
            </a:extLst>
          </p:cNvPr>
          <p:cNvGrpSpPr>
            <a:grpSpLocks/>
          </p:cNvGrpSpPr>
          <p:nvPr/>
        </p:nvGrpSpPr>
        <p:grpSpPr bwMode="auto">
          <a:xfrm>
            <a:off x="1485901" y="266700"/>
            <a:ext cx="6191250" cy="618714"/>
            <a:chOff x="0" y="0"/>
            <a:chExt cx="3900" cy="408"/>
          </a:xfrm>
        </p:grpSpPr>
        <p:sp>
          <p:nvSpPr>
            <p:cNvPr id="7174" name="AutoShape 3">
              <a:extLst>
                <a:ext uri="{FF2B5EF4-FFF2-40B4-BE49-F238E27FC236}">
                  <a16:creationId xmlns:a16="http://schemas.microsoft.com/office/drawing/2014/main" id="{A207FD9D-7264-464D-B772-A40B1352F4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3900" cy="408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BFBFBF"/>
                </a:gs>
                <a:gs pos="100000">
                  <a:srgbClr val="7F7F7F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7175" name="AutoShape 3">
              <a:extLst>
                <a:ext uri="{FF2B5EF4-FFF2-40B4-BE49-F238E27FC236}">
                  <a16:creationId xmlns:a16="http://schemas.microsoft.com/office/drawing/2014/main" id="{48B1644C-C684-4986-98C9-2889607AF6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57"/>
              <a:ext cx="3900" cy="294"/>
            </a:xfrm>
            <a:prstGeom prst="roundRect">
              <a:avLst>
                <a:gd name="adj" fmla="val 16667"/>
              </a:avLst>
            </a:prstGeom>
            <a:solidFill>
              <a:schemeClr val="tx1">
                <a:alpha val="48000"/>
              </a:schemeClr>
            </a:solidFill>
            <a:ln w="25400" cmpd="sng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0" hangingPunct="0"/>
              <a:endParaRPr lang="zh-CN" altLang="en-US" sz="2000">
                <a:solidFill>
                  <a:schemeClr val="tx2"/>
                </a:solidFill>
                <a:latin typeface="Calibri" panose="020F050202020403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7176" name="Rectangle 13">
              <a:extLst>
                <a:ext uri="{FF2B5EF4-FFF2-40B4-BE49-F238E27FC236}">
                  <a16:creationId xmlns:a16="http://schemas.microsoft.com/office/drawing/2014/main" id="{FC61A047-2A06-4300-B959-9D276D7C20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4" y="78"/>
              <a:ext cx="1879" cy="2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具体思路</a:t>
              </a:r>
              <a:endParaRPr lang="zh-CN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9" name="文本框 18">
            <a:extLst>
              <a:ext uri="{FF2B5EF4-FFF2-40B4-BE49-F238E27FC236}">
                <a16:creationId xmlns:a16="http://schemas.microsoft.com/office/drawing/2014/main" id="{797C294D-52FD-4522-9490-F31C4E4F5AC0}"/>
              </a:ext>
            </a:extLst>
          </p:cNvPr>
          <p:cNvSpPr txBox="1"/>
          <p:nvPr/>
        </p:nvSpPr>
        <p:spPr>
          <a:xfrm>
            <a:off x="3401098" y="1072020"/>
            <a:ext cx="2340218" cy="765979"/>
          </a:xfrm>
          <a:prstGeom prst="rect">
            <a:avLst/>
          </a:prstGeom>
          <a:solidFill>
            <a:srgbClr val="FFFFFF">
              <a:alpha val="74118"/>
            </a:srgbClr>
          </a:solidFill>
          <a:ln w="38100">
            <a:solidFill>
              <a:srgbClr val="20527F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>
              <a:lnSpc>
                <a:spcPct val="145000"/>
              </a:lnSpc>
            </a:pP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Part 3</a:t>
            </a:r>
          </a:p>
          <a:p>
            <a:pPr algn="ctr">
              <a:lnSpc>
                <a:spcPct val="145000"/>
              </a:lnSpc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编辑获取信息的函数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920CE07-3CE1-4F38-A252-123C2B84DA9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1682"/>
          <a:stretch/>
        </p:blipFill>
        <p:spPr>
          <a:xfrm>
            <a:off x="4844902" y="2043704"/>
            <a:ext cx="3408504" cy="182012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57EE4DEC-A95A-46A9-ABDE-7B4F4B98522F}"/>
              </a:ext>
            </a:extLst>
          </p:cNvPr>
          <p:cNvSpPr txBox="1"/>
          <p:nvPr/>
        </p:nvSpPr>
        <p:spPr>
          <a:xfrm>
            <a:off x="1063470" y="3968709"/>
            <a:ext cx="3062756" cy="408958"/>
          </a:xfrm>
          <a:prstGeom prst="rect">
            <a:avLst/>
          </a:prstGeom>
          <a:solidFill>
            <a:srgbClr val="FFFFFF">
              <a:alpha val="74118"/>
            </a:srgbClr>
          </a:solidFill>
          <a:ln w="38100">
            <a:solidFill>
              <a:srgbClr val="20527F"/>
            </a:solidFill>
          </a:ln>
          <a:effectLst/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lnSpc>
                <a:spcPct val="145000"/>
              </a:lnSpc>
              <a:defRPr sz="16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正常获取，不做操作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901DCA6A-EE44-4A62-8313-52A83D7924DE}"/>
              </a:ext>
            </a:extLst>
          </p:cNvPr>
          <p:cNvSpPr txBox="1"/>
          <p:nvPr/>
        </p:nvSpPr>
        <p:spPr>
          <a:xfrm>
            <a:off x="5058554" y="3971934"/>
            <a:ext cx="3062756" cy="408958"/>
          </a:xfrm>
          <a:prstGeom prst="rect">
            <a:avLst/>
          </a:prstGeom>
          <a:solidFill>
            <a:srgbClr val="FFFFFF">
              <a:alpha val="74118"/>
            </a:srgbClr>
          </a:solidFill>
          <a:ln w="38100">
            <a:solidFill>
              <a:srgbClr val="20527F"/>
            </a:solidFill>
          </a:ln>
          <a:effectLst/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lnSpc>
                <a:spcPct val="145000"/>
              </a:lnSpc>
              <a:defRPr sz="16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清洗比分，只留百分比</a:t>
            </a:r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C92C7DFB-9201-4A33-8280-359363769B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1612"/>
          <a:stretch/>
        </p:blipFill>
        <p:spPr>
          <a:xfrm>
            <a:off x="890596" y="2041063"/>
            <a:ext cx="3408504" cy="182276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20136562"/>
      </p:ext>
    </p:extLst>
  </p:cSld>
  <p:clrMapOvr>
    <a:masterClrMapping/>
  </p:clrMapOvr>
  <p:transition>
    <p:fade thruBlk="1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>
            <a:extLst>
              <a:ext uri="{FF2B5EF4-FFF2-40B4-BE49-F238E27FC236}">
                <a16:creationId xmlns:a16="http://schemas.microsoft.com/office/drawing/2014/main" id="{C7BD3F0A-61DE-4914-B16A-CB2E0AFF55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1688" y="1059109"/>
            <a:ext cx="5511788" cy="389661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grpSp>
        <p:nvGrpSpPr>
          <p:cNvPr id="7173" name="Group 5">
            <a:extLst>
              <a:ext uri="{FF2B5EF4-FFF2-40B4-BE49-F238E27FC236}">
                <a16:creationId xmlns:a16="http://schemas.microsoft.com/office/drawing/2014/main" id="{21E8E808-2D81-49B1-8DCC-FA74C9E43EA9}"/>
              </a:ext>
            </a:extLst>
          </p:cNvPr>
          <p:cNvGrpSpPr>
            <a:grpSpLocks/>
          </p:cNvGrpSpPr>
          <p:nvPr/>
        </p:nvGrpSpPr>
        <p:grpSpPr bwMode="auto">
          <a:xfrm>
            <a:off x="1485901" y="266700"/>
            <a:ext cx="6191250" cy="618714"/>
            <a:chOff x="0" y="0"/>
            <a:chExt cx="3900" cy="408"/>
          </a:xfrm>
        </p:grpSpPr>
        <p:sp>
          <p:nvSpPr>
            <p:cNvPr id="7174" name="AutoShape 3">
              <a:extLst>
                <a:ext uri="{FF2B5EF4-FFF2-40B4-BE49-F238E27FC236}">
                  <a16:creationId xmlns:a16="http://schemas.microsoft.com/office/drawing/2014/main" id="{A207FD9D-7264-464D-B772-A40B1352F4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3900" cy="408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BFBFBF"/>
                </a:gs>
                <a:gs pos="100000">
                  <a:srgbClr val="7F7F7F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7175" name="AutoShape 3">
              <a:extLst>
                <a:ext uri="{FF2B5EF4-FFF2-40B4-BE49-F238E27FC236}">
                  <a16:creationId xmlns:a16="http://schemas.microsoft.com/office/drawing/2014/main" id="{48B1644C-C684-4986-98C9-2889607AF6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57"/>
              <a:ext cx="3900" cy="294"/>
            </a:xfrm>
            <a:prstGeom prst="roundRect">
              <a:avLst>
                <a:gd name="adj" fmla="val 16667"/>
              </a:avLst>
            </a:prstGeom>
            <a:solidFill>
              <a:schemeClr val="tx1">
                <a:alpha val="48000"/>
              </a:schemeClr>
            </a:solidFill>
            <a:ln w="25400" cmpd="sng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0" hangingPunct="0"/>
              <a:endParaRPr lang="zh-CN" altLang="en-US" sz="2000">
                <a:solidFill>
                  <a:schemeClr val="tx2"/>
                </a:solidFill>
                <a:latin typeface="Calibri" panose="020F050202020403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7176" name="Rectangle 13">
              <a:extLst>
                <a:ext uri="{FF2B5EF4-FFF2-40B4-BE49-F238E27FC236}">
                  <a16:creationId xmlns:a16="http://schemas.microsoft.com/office/drawing/2014/main" id="{FC61A047-2A06-4300-B959-9D276D7C20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4" y="78"/>
              <a:ext cx="1879" cy="2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具体思路</a:t>
              </a:r>
              <a:endParaRPr lang="zh-CN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826DD74C-1C2C-41A9-B1C1-BF5049D9640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82" b="14853"/>
          <a:stretch/>
        </p:blipFill>
        <p:spPr>
          <a:xfrm>
            <a:off x="107506" y="1060376"/>
            <a:ext cx="3430281" cy="170756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A2A91DB-97F1-4F46-A807-1A334B973F6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48" t="673"/>
          <a:stretch/>
        </p:blipFill>
        <p:spPr>
          <a:xfrm>
            <a:off x="107504" y="2767944"/>
            <a:ext cx="3430283" cy="218778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DFAC006-0163-4538-BF23-A926518CC7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59511" y="1059109"/>
            <a:ext cx="3441102" cy="218778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6D750D50-1777-4510-8C85-323A6FD959B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43312" y="2759443"/>
            <a:ext cx="3441101" cy="219778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98641DFD-86C6-47CC-B1FE-DC0EFEC8522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99362" y="2043495"/>
            <a:ext cx="3444114" cy="218999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748DBB93-D225-4A1B-A073-4C59BFA841F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10981" y="4252715"/>
            <a:ext cx="3433432" cy="69609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797C294D-52FD-4522-9490-F31C4E4F5AC0}"/>
              </a:ext>
            </a:extLst>
          </p:cNvPr>
          <p:cNvSpPr txBox="1"/>
          <p:nvPr/>
        </p:nvSpPr>
        <p:spPr>
          <a:xfrm>
            <a:off x="5597154" y="1158493"/>
            <a:ext cx="3428898" cy="765979"/>
          </a:xfrm>
          <a:prstGeom prst="rect">
            <a:avLst/>
          </a:prstGeom>
          <a:solidFill>
            <a:srgbClr val="FFFFFF">
              <a:alpha val="74118"/>
            </a:srgbClr>
          </a:solidFill>
          <a:ln w="38100">
            <a:solidFill>
              <a:srgbClr val="20527F"/>
            </a:solidFill>
          </a:ln>
          <a:effectLst/>
        </p:spPr>
        <p:txBody>
          <a:bodyPr wrap="square">
            <a:spAutoFit/>
          </a:bodyPr>
          <a:lstStyle/>
          <a:p>
            <a:pPr algn="ctr">
              <a:lnSpc>
                <a:spcPct val="145000"/>
              </a:lnSpc>
            </a:pP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Part 4</a:t>
            </a:r>
          </a:p>
          <a:p>
            <a:pPr algn="ctr">
              <a:lnSpc>
                <a:spcPct val="145000"/>
              </a:lnSpc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获取各项数据</a:t>
            </a:r>
          </a:p>
        </p:txBody>
      </p:sp>
    </p:spTree>
    <p:extLst>
      <p:ext uri="{BB962C8B-B14F-4D97-AF65-F5344CB8AC3E}">
        <p14:creationId xmlns:p14="http://schemas.microsoft.com/office/powerpoint/2010/main" val="3198614244"/>
      </p:ext>
    </p:extLst>
  </p:cSld>
  <p:clrMapOvr>
    <a:masterClrMapping/>
  </p:clrMapOvr>
  <p:transition>
    <p:fade thruBlk="1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2" name="Rectangle 9">
            <a:extLst>
              <a:ext uri="{FF2B5EF4-FFF2-40B4-BE49-F238E27FC236}">
                <a16:creationId xmlns:a16="http://schemas.microsoft.com/office/drawing/2014/main" id="{D0F0ECAD-1EDA-4E3F-AAB8-A00DC70D03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7400" y="682273"/>
            <a:ext cx="7569200" cy="4039842"/>
          </a:xfrm>
          <a:prstGeom prst="roundRect">
            <a:avLst>
              <a:gd name="adj" fmla="val 3486"/>
            </a:avLst>
          </a:prstGeom>
          <a:solidFill>
            <a:schemeClr val="bg1">
              <a:alpha val="3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zh-CN">
              <a:latin typeface="Calibri" panose="020F0502020204030204" pitchFamily="34" charset="0"/>
            </a:endParaRPr>
          </a:p>
        </p:txBody>
      </p:sp>
      <p:grpSp>
        <p:nvGrpSpPr>
          <p:cNvPr id="7173" name="Group 5">
            <a:extLst>
              <a:ext uri="{FF2B5EF4-FFF2-40B4-BE49-F238E27FC236}">
                <a16:creationId xmlns:a16="http://schemas.microsoft.com/office/drawing/2014/main" id="{21E8E808-2D81-49B1-8DCC-FA74C9E43EA9}"/>
              </a:ext>
            </a:extLst>
          </p:cNvPr>
          <p:cNvGrpSpPr>
            <a:grpSpLocks/>
          </p:cNvGrpSpPr>
          <p:nvPr/>
        </p:nvGrpSpPr>
        <p:grpSpPr bwMode="auto">
          <a:xfrm>
            <a:off x="1485901" y="266700"/>
            <a:ext cx="6191250" cy="618714"/>
            <a:chOff x="0" y="0"/>
            <a:chExt cx="3900" cy="408"/>
          </a:xfrm>
        </p:grpSpPr>
        <p:sp>
          <p:nvSpPr>
            <p:cNvPr id="7174" name="AutoShape 3">
              <a:extLst>
                <a:ext uri="{FF2B5EF4-FFF2-40B4-BE49-F238E27FC236}">
                  <a16:creationId xmlns:a16="http://schemas.microsoft.com/office/drawing/2014/main" id="{A207FD9D-7264-464D-B772-A40B1352F4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3900" cy="408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BFBFBF"/>
                </a:gs>
                <a:gs pos="100000">
                  <a:srgbClr val="7F7F7F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7175" name="AutoShape 3">
              <a:extLst>
                <a:ext uri="{FF2B5EF4-FFF2-40B4-BE49-F238E27FC236}">
                  <a16:creationId xmlns:a16="http://schemas.microsoft.com/office/drawing/2014/main" id="{48B1644C-C684-4986-98C9-2889607AF6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57"/>
              <a:ext cx="3900" cy="294"/>
            </a:xfrm>
            <a:prstGeom prst="roundRect">
              <a:avLst>
                <a:gd name="adj" fmla="val 16667"/>
              </a:avLst>
            </a:prstGeom>
            <a:solidFill>
              <a:schemeClr val="tx1">
                <a:alpha val="48000"/>
              </a:schemeClr>
            </a:solidFill>
            <a:ln w="25400" cmpd="sng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0" hangingPunct="0"/>
              <a:endParaRPr lang="zh-CN" altLang="en-US" sz="2000">
                <a:solidFill>
                  <a:schemeClr val="tx2"/>
                </a:solidFill>
                <a:latin typeface="Calibri" panose="020F050202020403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7176" name="Rectangle 13">
              <a:extLst>
                <a:ext uri="{FF2B5EF4-FFF2-40B4-BE49-F238E27FC236}">
                  <a16:creationId xmlns:a16="http://schemas.microsoft.com/office/drawing/2014/main" id="{FC61A047-2A06-4300-B959-9D276D7C20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4" y="78"/>
              <a:ext cx="1879" cy="2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具体思路</a:t>
              </a:r>
              <a:endParaRPr lang="zh-CN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8" name="图片 7">
            <a:extLst>
              <a:ext uri="{FF2B5EF4-FFF2-40B4-BE49-F238E27FC236}">
                <a16:creationId xmlns:a16="http://schemas.microsoft.com/office/drawing/2014/main" id="{D20EBF40-7897-4550-B642-ED2F2AD5CC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988368"/>
            <a:ext cx="6624736" cy="3543544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2EA6A783-D07C-459A-A63B-7960A4E930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4088" y="2340836"/>
            <a:ext cx="3613244" cy="267856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797C294D-52FD-4522-9490-F31C4E4F5AC0}"/>
              </a:ext>
            </a:extLst>
          </p:cNvPr>
          <p:cNvSpPr txBox="1"/>
          <p:nvPr/>
        </p:nvSpPr>
        <p:spPr>
          <a:xfrm>
            <a:off x="5757167" y="1410289"/>
            <a:ext cx="2827086" cy="765979"/>
          </a:xfrm>
          <a:prstGeom prst="rect">
            <a:avLst/>
          </a:prstGeom>
          <a:solidFill>
            <a:srgbClr val="FFFFFF">
              <a:alpha val="74118"/>
            </a:srgbClr>
          </a:solidFill>
          <a:ln w="38100">
            <a:solidFill>
              <a:srgbClr val="20527F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>
              <a:lnSpc>
                <a:spcPct val="145000"/>
              </a:lnSpc>
            </a:pP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Part 5</a:t>
            </a:r>
          </a:p>
          <a:p>
            <a:pPr algn="ctr">
              <a:lnSpc>
                <a:spcPct val="145000"/>
              </a:lnSpc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写入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Excel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，为数据分析服务</a:t>
            </a:r>
          </a:p>
        </p:txBody>
      </p:sp>
    </p:spTree>
    <p:extLst>
      <p:ext uri="{BB962C8B-B14F-4D97-AF65-F5344CB8AC3E}">
        <p14:creationId xmlns:p14="http://schemas.microsoft.com/office/powerpoint/2010/main" val="2465968941"/>
      </p:ext>
    </p:extLst>
  </p:cSld>
  <p:clrMapOvr>
    <a:masterClrMapping/>
  </p:clrMapOvr>
  <p:transition>
    <p:fade thruBlk="1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6758B672-829D-40C2-94FB-B024CEDF29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0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5123" name="Group 3">
            <a:extLst>
              <a:ext uri="{FF2B5EF4-FFF2-40B4-BE49-F238E27FC236}">
                <a16:creationId xmlns:a16="http://schemas.microsoft.com/office/drawing/2014/main" id="{17CEEB2F-288D-484D-9B70-6A71C637856F}"/>
              </a:ext>
            </a:extLst>
          </p:cNvPr>
          <p:cNvGrpSpPr>
            <a:grpSpLocks/>
          </p:cNvGrpSpPr>
          <p:nvPr/>
        </p:nvGrpSpPr>
        <p:grpSpPr bwMode="auto">
          <a:xfrm>
            <a:off x="1908175" y="2068488"/>
            <a:ext cx="5327650" cy="711200"/>
            <a:chOff x="0" y="0"/>
            <a:chExt cx="3356" cy="448"/>
          </a:xfrm>
        </p:grpSpPr>
        <p:grpSp>
          <p:nvGrpSpPr>
            <p:cNvPr id="5124" name="Group 4">
              <a:extLst>
                <a:ext uri="{FF2B5EF4-FFF2-40B4-BE49-F238E27FC236}">
                  <a16:creationId xmlns:a16="http://schemas.microsoft.com/office/drawing/2014/main" id="{B8CEBF81-4009-484D-B056-67F94978663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0"/>
              <a:ext cx="3356" cy="448"/>
              <a:chOff x="0" y="0"/>
              <a:chExt cx="3356" cy="448"/>
            </a:xfrm>
          </p:grpSpPr>
          <p:sp>
            <p:nvSpPr>
              <p:cNvPr id="5125" name="AutoShape 5">
                <a:extLst>
                  <a:ext uri="{FF2B5EF4-FFF2-40B4-BE49-F238E27FC236}">
                    <a16:creationId xmlns:a16="http://schemas.microsoft.com/office/drawing/2014/main" id="{7A7525FD-19CD-43F3-95BC-837A7813D9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0"/>
                <a:ext cx="3356" cy="448"/>
              </a:xfrm>
              <a:prstGeom prst="roundRect">
                <a:avLst>
                  <a:gd name="adj" fmla="val 5838"/>
                </a:avLst>
              </a:prstGeom>
              <a:gradFill rotWithShape="1">
                <a:gsLst>
                  <a:gs pos="0">
                    <a:srgbClr val="1C1C1C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ffectLst>
                <a:prstShdw prst="shdw18" dist="17961" dir="13500000">
                  <a:srgbClr val="1C1C1C">
                    <a:gamma/>
                    <a:shade val="60000"/>
                    <a:invGamma/>
                  </a:srgbClr>
                </a:prst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126" name="AutoShape 6">
                <a:extLst>
                  <a:ext uri="{FF2B5EF4-FFF2-40B4-BE49-F238E27FC236}">
                    <a16:creationId xmlns:a16="http://schemas.microsoft.com/office/drawing/2014/main" id="{60EA2B0D-878E-4007-92E0-282BB3C4B1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" y="20"/>
                <a:ext cx="3302" cy="407"/>
              </a:xfrm>
              <a:prstGeom prst="roundRect">
                <a:avLst>
                  <a:gd name="adj" fmla="val 5838"/>
                </a:avLst>
              </a:prstGeom>
              <a:gradFill rotWithShape="1">
                <a:gsLst>
                  <a:gs pos="0">
                    <a:srgbClr val="C0C0C0"/>
                  </a:gs>
                  <a:gs pos="100000">
                    <a:schemeClr val="bg1"/>
                  </a:gs>
                </a:gsLst>
                <a:lin ang="0" scaled="1"/>
              </a:gradFill>
              <a:ln w="9525" cmpd="sng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5127" name="Text Box 7">
              <a:extLst>
                <a:ext uri="{FF2B5EF4-FFF2-40B4-BE49-F238E27FC236}">
                  <a16:creationId xmlns:a16="http://schemas.microsoft.com/office/drawing/2014/main" id="{6117DB78-88C2-4DDA-8B49-CCF074E2105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0" y="41"/>
              <a:ext cx="3039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zh-CN" altLang="en-US" sz="3200" b="1" dirty="0">
                  <a:ea typeface="微软雅黑" panose="020B0503020204020204" pitchFamily="34" charset="-122"/>
                </a:rPr>
                <a:t>数据分析</a:t>
              </a:r>
              <a:endParaRPr lang="zh-CN" altLang="zh-CN" sz="3200" b="1" dirty="0"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85721621"/>
      </p:ext>
    </p:extLst>
  </p:cSld>
  <p:clrMapOvr>
    <a:masterClrMapping/>
  </p:clrMapOvr>
  <p:transition>
    <p:fade thruBlk="1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5AEC074-438C-47A7-B2B7-464ABF08356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81" r="8842"/>
          <a:stretch/>
        </p:blipFill>
        <p:spPr>
          <a:xfrm>
            <a:off x="107503" y="103293"/>
            <a:ext cx="5107136" cy="287824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D476C00-9811-4DC1-B359-F10B15502E0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80" r="8843"/>
          <a:stretch/>
        </p:blipFill>
        <p:spPr>
          <a:xfrm>
            <a:off x="3929362" y="2142322"/>
            <a:ext cx="5107136" cy="287824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43377675"/>
      </p:ext>
    </p:extLst>
  </p:cSld>
  <p:clrMapOvr>
    <a:masterClrMapping/>
  </p:clrMapOvr>
  <p:transition>
    <p:fade thruBlk="1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E0EB053D-66FD-478D-99A6-394CFDD24C1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75" r="8651"/>
          <a:stretch/>
        </p:blipFill>
        <p:spPr>
          <a:xfrm>
            <a:off x="107504" y="52264"/>
            <a:ext cx="4392489" cy="252006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4116EA9-AF3E-419F-ADCD-80A1FDC6D3B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51" r="9051"/>
          <a:stretch/>
        </p:blipFill>
        <p:spPr>
          <a:xfrm>
            <a:off x="107504" y="2497418"/>
            <a:ext cx="4392490" cy="256852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A31C468-DCB2-4452-B7CC-28CCB9C12FF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63" t="2264" r="9050"/>
          <a:stretch/>
        </p:blipFill>
        <p:spPr>
          <a:xfrm>
            <a:off x="4591743" y="61472"/>
            <a:ext cx="4434728" cy="251036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A4F29BD4-57CF-48E1-80AA-A8E7379735D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51" t="1295" r="9051"/>
          <a:stretch/>
        </p:blipFill>
        <p:spPr>
          <a:xfrm>
            <a:off x="4591742" y="2497415"/>
            <a:ext cx="4450140" cy="25685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05197411-9812-44D1-AA57-3ADB6B73165E}"/>
              </a:ext>
            </a:extLst>
          </p:cNvPr>
          <p:cNvSpPr txBox="1"/>
          <p:nvPr/>
        </p:nvSpPr>
        <p:spPr>
          <a:xfrm>
            <a:off x="323528" y="2860356"/>
            <a:ext cx="25922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2分——0.51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37FDC17-9756-49EB-90DC-5CB0B19FD494}"/>
              </a:ext>
            </a:extLst>
          </p:cNvPr>
          <p:cNvSpPr txBox="1"/>
          <p:nvPr/>
        </p:nvSpPr>
        <p:spPr>
          <a:xfrm>
            <a:off x="4761035" y="2860576"/>
            <a:ext cx="20699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3分——0.367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FA3CC3CD-A423-4CBF-9AD2-8860EA61D136}"/>
              </a:ext>
            </a:extLst>
          </p:cNvPr>
          <p:cNvSpPr txBox="1"/>
          <p:nvPr/>
        </p:nvSpPr>
        <p:spPr>
          <a:xfrm>
            <a:off x="323528" y="340296"/>
            <a:ext cx="27363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2分差——0.0077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686CEC2-C0AB-4E3C-A2BF-55A8B0ABA325}"/>
              </a:ext>
            </a:extLst>
          </p:cNvPr>
          <p:cNvSpPr txBox="1"/>
          <p:nvPr/>
        </p:nvSpPr>
        <p:spPr>
          <a:xfrm>
            <a:off x="4788024" y="292051"/>
            <a:ext cx="27363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3分阈值—— 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0.001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DAC549CB-5824-43B6-8F7C-3B586DE64940}"/>
              </a:ext>
            </a:extLst>
          </p:cNvPr>
          <p:cNvSpPr txBox="1"/>
          <p:nvPr/>
        </p:nvSpPr>
        <p:spPr>
          <a:xfrm>
            <a:off x="2699792" y="2442544"/>
            <a:ext cx="3312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左上角为两曲线交点处的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轴值</a:t>
            </a:r>
          </a:p>
        </p:txBody>
      </p:sp>
    </p:spTree>
    <p:extLst>
      <p:ext uri="{BB962C8B-B14F-4D97-AF65-F5344CB8AC3E}">
        <p14:creationId xmlns:p14="http://schemas.microsoft.com/office/powerpoint/2010/main" val="44296478"/>
      </p:ext>
    </p:extLst>
  </p:cSld>
  <p:clrMapOvr>
    <a:masterClrMapping/>
  </p:clrMapOvr>
  <p:transition>
    <p:fade thruBlk="1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D5BD80F-2FEE-4ACB-A91C-4121BC42870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63" t="5518" r="9050"/>
          <a:stretch/>
        </p:blipFill>
        <p:spPr>
          <a:xfrm>
            <a:off x="66232" y="106890"/>
            <a:ext cx="4505768" cy="2465654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E75B67B-D695-49F2-AFA5-0ABBC5390C5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52" t="4346" r="8263"/>
          <a:stretch/>
        </p:blipFill>
        <p:spPr>
          <a:xfrm>
            <a:off x="66232" y="2572543"/>
            <a:ext cx="4505768" cy="249625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C30A2A10-0969-4082-A06E-67B6EBFFD70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76" t="3958" r="9050"/>
          <a:stretch/>
        </p:blipFill>
        <p:spPr>
          <a:xfrm>
            <a:off x="4602986" y="87695"/>
            <a:ext cx="4474782" cy="2465654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18A3102F-2010-4043-BE72-C5D94E1C2E0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76" t="2599" r="9050"/>
          <a:stretch/>
        </p:blipFill>
        <p:spPr>
          <a:xfrm>
            <a:off x="4602986" y="2574151"/>
            <a:ext cx="4464174" cy="2494644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029C2B00-8645-4F15-AA83-D54E7EA7DB64}"/>
              </a:ext>
            </a:extLst>
          </p:cNvPr>
          <p:cNvSpPr txBox="1"/>
          <p:nvPr/>
        </p:nvSpPr>
        <p:spPr>
          <a:xfrm>
            <a:off x="260700" y="268288"/>
            <a:ext cx="27271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罚球差—— 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0.082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8AB1CB0-CCF4-4B41-BB7A-05A877202355}"/>
              </a:ext>
            </a:extLst>
          </p:cNvPr>
          <p:cNvSpPr txBox="1"/>
          <p:nvPr/>
        </p:nvSpPr>
        <p:spPr>
          <a:xfrm>
            <a:off x="323528" y="2860576"/>
            <a:ext cx="24482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罚球——0.717</a:t>
            </a:r>
          </a:p>
        </p:txBody>
      </p:sp>
    </p:spTree>
    <p:extLst>
      <p:ext uri="{BB962C8B-B14F-4D97-AF65-F5344CB8AC3E}">
        <p14:creationId xmlns:p14="http://schemas.microsoft.com/office/powerpoint/2010/main" val="2216983233"/>
      </p:ext>
    </p:extLst>
  </p:cSld>
  <p:clrMapOvr>
    <a:masterClrMapping/>
  </p:clrMapOvr>
  <p:transition>
    <p:fade thruBlk="1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A5A2D9C3-F947-4FB3-B2D7-5956331521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9"/>
          <a:stretch/>
        </p:blipFill>
        <p:spPr bwMode="auto">
          <a:xfrm>
            <a:off x="0" y="0"/>
            <a:ext cx="9090212" cy="5140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4099" name="Group 3">
            <a:extLst>
              <a:ext uri="{FF2B5EF4-FFF2-40B4-BE49-F238E27FC236}">
                <a16:creationId xmlns:a16="http://schemas.microsoft.com/office/drawing/2014/main" id="{D863B5B2-5791-4933-AB0C-A418334D679E}"/>
              </a:ext>
            </a:extLst>
          </p:cNvPr>
          <p:cNvGrpSpPr>
            <a:grpSpLocks/>
          </p:cNvGrpSpPr>
          <p:nvPr/>
        </p:nvGrpSpPr>
        <p:grpSpPr bwMode="auto">
          <a:xfrm>
            <a:off x="1935163" y="1204913"/>
            <a:ext cx="5373687" cy="504825"/>
            <a:chOff x="0" y="0"/>
            <a:chExt cx="3385" cy="318"/>
          </a:xfrm>
        </p:grpSpPr>
        <p:grpSp>
          <p:nvGrpSpPr>
            <p:cNvPr id="4100" name="Group 4">
              <a:extLst>
                <a:ext uri="{FF2B5EF4-FFF2-40B4-BE49-F238E27FC236}">
                  <a16:creationId xmlns:a16="http://schemas.microsoft.com/office/drawing/2014/main" id="{6D792DA9-1DD7-492A-9C4D-A8CBE050F49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0"/>
              <a:ext cx="3385" cy="318"/>
              <a:chOff x="0" y="0"/>
              <a:chExt cx="3385" cy="318"/>
            </a:xfrm>
          </p:grpSpPr>
          <p:sp>
            <p:nvSpPr>
              <p:cNvPr id="4101" name="AutoShape 5">
                <a:extLst>
                  <a:ext uri="{FF2B5EF4-FFF2-40B4-BE49-F238E27FC236}">
                    <a16:creationId xmlns:a16="http://schemas.microsoft.com/office/drawing/2014/main" id="{CFF9CB77-E9CE-4A85-890C-1FF9F87EF1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0"/>
                <a:ext cx="3385" cy="318"/>
              </a:xfrm>
              <a:prstGeom prst="roundRect">
                <a:avLst>
                  <a:gd name="adj" fmla="val 5838"/>
                </a:avLst>
              </a:prstGeom>
              <a:gradFill rotWithShape="1">
                <a:gsLst>
                  <a:gs pos="0">
                    <a:srgbClr val="1C1C1C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ffectLst>
                <a:prstShdw prst="shdw18" dist="17961" dir="13500000">
                  <a:srgbClr val="1C1C1C">
                    <a:gamma/>
                    <a:shade val="60000"/>
                    <a:invGamma/>
                  </a:srgbClr>
                </a:prst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102" name="AutoShape 6">
                <a:extLst>
                  <a:ext uri="{FF2B5EF4-FFF2-40B4-BE49-F238E27FC236}">
                    <a16:creationId xmlns:a16="http://schemas.microsoft.com/office/drawing/2014/main" id="{CCBE1977-16AF-4DAC-AF7A-890FE5DDA1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" y="20"/>
                <a:ext cx="3336" cy="270"/>
              </a:xfrm>
              <a:prstGeom prst="roundRect">
                <a:avLst>
                  <a:gd name="adj" fmla="val 5838"/>
                </a:avLst>
              </a:prstGeom>
              <a:gradFill rotWithShape="1">
                <a:gsLst>
                  <a:gs pos="0">
                    <a:srgbClr val="C0C0C0"/>
                  </a:gs>
                  <a:gs pos="100000">
                    <a:schemeClr val="bg1"/>
                  </a:gs>
                </a:gsLst>
                <a:lin ang="0" scaled="1"/>
              </a:gradFill>
              <a:ln w="9525" cmpd="sng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4103" name="Text Box 7">
              <a:extLst>
                <a:ext uri="{FF2B5EF4-FFF2-40B4-BE49-F238E27FC236}">
                  <a16:creationId xmlns:a16="http://schemas.microsoft.com/office/drawing/2014/main" id="{0DF3812E-9FB5-4E46-A405-3124C68894F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0" y="41"/>
              <a:ext cx="3039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zh-CN" altLang="en-US" b="1" dirty="0">
                  <a:ea typeface="微软雅黑" panose="020B0503020204020204" pitchFamily="34" charset="-122"/>
                </a:rPr>
                <a:t>背景</a:t>
              </a:r>
              <a:endParaRPr lang="zh-CN" altLang="zh-CN" b="1" dirty="0">
                <a:ea typeface="微软雅黑" panose="020B0503020204020204" pitchFamily="34" charset="-122"/>
              </a:endParaRPr>
            </a:p>
          </p:txBody>
        </p:sp>
      </p:grpSp>
      <p:grpSp>
        <p:nvGrpSpPr>
          <p:cNvPr id="4104" name="Group 8">
            <a:extLst>
              <a:ext uri="{FF2B5EF4-FFF2-40B4-BE49-F238E27FC236}">
                <a16:creationId xmlns:a16="http://schemas.microsoft.com/office/drawing/2014/main" id="{15565973-3C80-4BEF-899E-83409E54E1AC}"/>
              </a:ext>
            </a:extLst>
          </p:cNvPr>
          <p:cNvGrpSpPr>
            <a:grpSpLocks/>
          </p:cNvGrpSpPr>
          <p:nvPr/>
        </p:nvGrpSpPr>
        <p:grpSpPr bwMode="auto">
          <a:xfrm>
            <a:off x="1935163" y="1995488"/>
            <a:ext cx="5373687" cy="504825"/>
            <a:chOff x="0" y="0"/>
            <a:chExt cx="3385" cy="318"/>
          </a:xfrm>
        </p:grpSpPr>
        <p:grpSp>
          <p:nvGrpSpPr>
            <p:cNvPr id="4105" name="Group 9">
              <a:extLst>
                <a:ext uri="{FF2B5EF4-FFF2-40B4-BE49-F238E27FC236}">
                  <a16:creationId xmlns:a16="http://schemas.microsoft.com/office/drawing/2014/main" id="{12491FE3-31C1-4E29-AC99-D9449CDC515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0"/>
              <a:ext cx="3385" cy="318"/>
              <a:chOff x="0" y="0"/>
              <a:chExt cx="3385" cy="318"/>
            </a:xfrm>
          </p:grpSpPr>
          <p:sp>
            <p:nvSpPr>
              <p:cNvPr id="4106" name="AutoShape 10">
                <a:extLst>
                  <a:ext uri="{FF2B5EF4-FFF2-40B4-BE49-F238E27FC236}">
                    <a16:creationId xmlns:a16="http://schemas.microsoft.com/office/drawing/2014/main" id="{010EDE97-2955-4F82-B116-0ECF8F7C9E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0"/>
                <a:ext cx="3385" cy="318"/>
              </a:xfrm>
              <a:prstGeom prst="roundRect">
                <a:avLst>
                  <a:gd name="adj" fmla="val 5838"/>
                </a:avLst>
              </a:prstGeom>
              <a:gradFill rotWithShape="1">
                <a:gsLst>
                  <a:gs pos="0">
                    <a:srgbClr val="1C1C1C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ffectLst>
                <a:prstShdw prst="shdw18" dist="17961" dir="13500000">
                  <a:srgbClr val="1C1C1C">
                    <a:gamma/>
                    <a:shade val="60000"/>
                    <a:invGamma/>
                  </a:srgbClr>
                </a:prst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107" name="AutoShape 11">
                <a:extLst>
                  <a:ext uri="{FF2B5EF4-FFF2-40B4-BE49-F238E27FC236}">
                    <a16:creationId xmlns:a16="http://schemas.microsoft.com/office/drawing/2014/main" id="{8EA94BE9-4E63-4A7F-933D-7E6986BADA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" y="20"/>
                <a:ext cx="3336" cy="270"/>
              </a:xfrm>
              <a:prstGeom prst="roundRect">
                <a:avLst>
                  <a:gd name="adj" fmla="val 5838"/>
                </a:avLst>
              </a:prstGeom>
              <a:gradFill rotWithShape="1">
                <a:gsLst>
                  <a:gs pos="0">
                    <a:srgbClr val="C0C0C0"/>
                  </a:gs>
                  <a:gs pos="100000">
                    <a:schemeClr val="bg1"/>
                  </a:gs>
                </a:gsLst>
                <a:lin ang="0" scaled="1"/>
              </a:gradFill>
              <a:ln w="9525" cmpd="sng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4108" name="Text Box 12">
              <a:extLst>
                <a:ext uri="{FF2B5EF4-FFF2-40B4-BE49-F238E27FC236}">
                  <a16:creationId xmlns:a16="http://schemas.microsoft.com/office/drawing/2014/main" id="{1E0EEB9E-EF0D-4306-9D79-F9065BC3BDA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7" y="60"/>
              <a:ext cx="3039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zh-CN" altLang="en-US" b="1" dirty="0">
                  <a:ea typeface="微软雅黑" panose="020B0503020204020204" pitchFamily="34" charset="-122"/>
                </a:rPr>
                <a:t>爬虫部分</a:t>
              </a:r>
              <a:endParaRPr lang="zh-CN" altLang="zh-CN" b="1" dirty="0">
                <a:ea typeface="微软雅黑" panose="020B0503020204020204" pitchFamily="34" charset="-122"/>
              </a:endParaRPr>
            </a:p>
          </p:txBody>
        </p:sp>
      </p:grpSp>
      <p:grpSp>
        <p:nvGrpSpPr>
          <p:cNvPr id="4109" name="Group 13">
            <a:extLst>
              <a:ext uri="{FF2B5EF4-FFF2-40B4-BE49-F238E27FC236}">
                <a16:creationId xmlns:a16="http://schemas.microsoft.com/office/drawing/2014/main" id="{9C637690-7F56-45D3-BE6D-A180283C5C0C}"/>
              </a:ext>
            </a:extLst>
          </p:cNvPr>
          <p:cNvGrpSpPr>
            <a:grpSpLocks/>
          </p:cNvGrpSpPr>
          <p:nvPr/>
        </p:nvGrpSpPr>
        <p:grpSpPr bwMode="auto">
          <a:xfrm>
            <a:off x="1935163" y="2787650"/>
            <a:ext cx="5373687" cy="504825"/>
            <a:chOff x="0" y="0"/>
            <a:chExt cx="3385" cy="318"/>
          </a:xfrm>
        </p:grpSpPr>
        <p:grpSp>
          <p:nvGrpSpPr>
            <p:cNvPr id="4110" name="Group 14">
              <a:extLst>
                <a:ext uri="{FF2B5EF4-FFF2-40B4-BE49-F238E27FC236}">
                  <a16:creationId xmlns:a16="http://schemas.microsoft.com/office/drawing/2014/main" id="{33831066-E34C-4FE2-8EF0-A51BF3F1081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0"/>
              <a:ext cx="3385" cy="318"/>
              <a:chOff x="0" y="0"/>
              <a:chExt cx="3385" cy="318"/>
            </a:xfrm>
          </p:grpSpPr>
          <p:sp>
            <p:nvSpPr>
              <p:cNvPr id="4111" name="AutoShape 15">
                <a:extLst>
                  <a:ext uri="{FF2B5EF4-FFF2-40B4-BE49-F238E27FC236}">
                    <a16:creationId xmlns:a16="http://schemas.microsoft.com/office/drawing/2014/main" id="{55384B26-51A0-485D-9693-D7BF0CED85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0"/>
                <a:ext cx="3385" cy="318"/>
              </a:xfrm>
              <a:prstGeom prst="roundRect">
                <a:avLst>
                  <a:gd name="adj" fmla="val 5838"/>
                </a:avLst>
              </a:prstGeom>
              <a:gradFill rotWithShape="1">
                <a:gsLst>
                  <a:gs pos="0">
                    <a:srgbClr val="1C1C1C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ffectLst>
                <a:prstShdw prst="shdw18" dist="17961" dir="13500000">
                  <a:srgbClr val="1C1C1C">
                    <a:gamma/>
                    <a:shade val="60000"/>
                    <a:invGamma/>
                  </a:srgbClr>
                </a:prst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112" name="AutoShape 16">
                <a:extLst>
                  <a:ext uri="{FF2B5EF4-FFF2-40B4-BE49-F238E27FC236}">
                    <a16:creationId xmlns:a16="http://schemas.microsoft.com/office/drawing/2014/main" id="{591A7087-E5B8-4D8B-8CF8-961AFAB00E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" y="20"/>
                <a:ext cx="3336" cy="270"/>
              </a:xfrm>
              <a:prstGeom prst="roundRect">
                <a:avLst>
                  <a:gd name="adj" fmla="val 5838"/>
                </a:avLst>
              </a:prstGeom>
              <a:gradFill rotWithShape="1">
                <a:gsLst>
                  <a:gs pos="0">
                    <a:srgbClr val="C0C0C0"/>
                  </a:gs>
                  <a:gs pos="100000">
                    <a:schemeClr val="bg1"/>
                  </a:gs>
                </a:gsLst>
                <a:lin ang="0" scaled="1"/>
              </a:gradFill>
              <a:ln w="9525" cmpd="sng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4113" name="Text Box 17">
              <a:extLst>
                <a:ext uri="{FF2B5EF4-FFF2-40B4-BE49-F238E27FC236}">
                  <a16:creationId xmlns:a16="http://schemas.microsoft.com/office/drawing/2014/main" id="{0ECED515-0BC9-4490-AB59-2E782E93720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4" y="46"/>
              <a:ext cx="3039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zh-CN" altLang="en-US" b="1" dirty="0">
                  <a:ea typeface="微软雅黑" panose="020B0503020204020204" pitchFamily="34" charset="-122"/>
                </a:rPr>
                <a:t>数据分析</a:t>
              </a:r>
              <a:endParaRPr lang="zh-CN" altLang="zh-CN" b="1" dirty="0">
                <a:ea typeface="微软雅黑" panose="020B0503020204020204" pitchFamily="34" charset="-122"/>
              </a:endParaRPr>
            </a:p>
          </p:txBody>
        </p:sp>
      </p:grpSp>
      <p:grpSp>
        <p:nvGrpSpPr>
          <p:cNvPr id="4114" name="Group 18">
            <a:extLst>
              <a:ext uri="{FF2B5EF4-FFF2-40B4-BE49-F238E27FC236}">
                <a16:creationId xmlns:a16="http://schemas.microsoft.com/office/drawing/2014/main" id="{46C2D8BF-384C-4E28-A776-97467A848582}"/>
              </a:ext>
            </a:extLst>
          </p:cNvPr>
          <p:cNvGrpSpPr>
            <a:grpSpLocks/>
          </p:cNvGrpSpPr>
          <p:nvPr/>
        </p:nvGrpSpPr>
        <p:grpSpPr bwMode="auto">
          <a:xfrm>
            <a:off x="1935163" y="3579813"/>
            <a:ext cx="5373687" cy="504825"/>
            <a:chOff x="0" y="0"/>
            <a:chExt cx="3385" cy="318"/>
          </a:xfrm>
        </p:grpSpPr>
        <p:grpSp>
          <p:nvGrpSpPr>
            <p:cNvPr id="4115" name="Group 19">
              <a:extLst>
                <a:ext uri="{FF2B5EF4-FFF2-40B4-BE49-F238E27FC236}">
                  <a16:creationId xmlns:a16="http://schemas.microsoft.com/office/drawing/2014/main" id="{3B0C78FC-7481-41D5-8ED9-40B2005A4AE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0"/>
              <a:ext cx="3385" cy="318"/>
              <a:chOff x="0" y="0"/>
              <a:chExt cx="3385" cy="318"/>
            </a:xfrm>
          </p:grpSpPr>
          <p:sp>
            <p:nvSpPr>
              <p:cNvPr id="4116" name="AutoShape 20">
                <a:extLst>
                  <a:ext uri="{FF2B5EF4-FFF2-40B4-BE49-F238E27FC236}">
                    <a16:creationId xmlns:a16="http://schemas.microsoft.com/office/drawing/2014/main" id="{D9964F25-BC8A-4FE6-A024-CA2160CE4A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0"/>
                <a:ext cx="3385" cy="318"/>
              </a:xfrm>
              <a:prstGeom prst="roundRect">
                <a:avLst>
                  <a:gd name="adj" fmla="val 5838"/>
                </a:avLst>
              </a:prstGeom>
              <a:gradFill rotWithShape="1">
                <a:gsLst>
                  <a:gs pos="0">
                    <a:srgbClr val="1C1C1C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ffectLst>
                <a:prstShdw prst="shdw18" dist="17961" dir="13500000">
                  <a:srgbClr val="1C1C1C">
                    <a:gamma/>
                    <a:shade val="60000"/>
                    <a:invGamma/>
                  </a:srgbClr>
                </a:prst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117" name="AutoShape 21">
                <a:extLst>
                  <a:ext uri="{FF2B5EF4-FFF2-40B4-BE49-F238E27FC236}">
                    <a16:creationId xmlns:a16="http://schemas.microsoft.com/office/drawing/2014/main" id="{2F4C437E-FA56-44F9-A763-BDE6148AD4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" y="20"/>
                <a:ext cx="3336" cy="270"/>
              </a:xfrm>
              <a:prstGeom prst="roundRect">
                <a:avLst>
                  <a:gd name="adj" fmla="val 5838"/>
                </a:avLst>
              </a:prstGeom>
              <a:gradFill rotWithShape="1">
                <a:gsLst>
                  <a:gs pos="0">
                    <a:srgbClr val="C0C0C0"/>
                  </a:gs>
                  <a:gs pos="100000">
                    <a:schemeClr val="bg1"/>
                  </a:gs>
                </a:gsLst>
                <a:lin ang="0" scaled="1"/>
              </a:gradFill>
              <a:ln w="9525" cmpd="sng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4118" name="Text Box 22">
              <a:extLst>
                <a:ext uri="{FF2B5EF4-FFF2-40B4-BE49-F238E27FC236}">
                  <a16:creationId xmlns:a16="http://schemas.microsoft.com/office/drawing/2014/main" id="{0007BA3D-753F-4FF9-AAE3-70881A99D9B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4" y="46"/>
              <a:ext cx="3039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zh-CN" altLang="en-US" b="1" dirty="0">
                  <a:ea typeface="微软雅黑" panose="020B0503020204020204" pitchFamily="34" charset="-122"/>
                </a:rPr>
                <a:t>总结</a:t>
              </a:r>
              <a:endParaRPr lang="zh-CN" altLang="zh-CN" sz="1800" b="1" dirty="0"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ransition>
    <p:fade thruBlk="1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EB5C12A5-DBD1-4A73-B8D1-64F1D7F89A3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76" r="9050"/>
          <a:stretch/>
        </p:blipFill>
        <p:spPr>
          <a:xfrm>
            <a:off x="33909" y="35111"/>
            <a:ext cx="4422773" cy="253743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81AC790-9245-40C1-A188-33CBA191C94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76" r="9050"/>
          <a:stretch/>
        </p:blipFill>
        <p:spPr>
          <a:xfrm>
            <a:off x="33909" y="2543446"/>
            <a:ext cx="4422773" cy="253743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9B1D579-D5CC-4C82-B34E-66CADE18FF3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76" r="8263"/>
          <a:stretch/>
        </p:blipFill>
        <p:spPr>
          <a:xfrm>
            <a:off x="4595686" y="35111"/>
            <a:ext cx="4464496" cy="253743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27BDD373-4601-4E01-AABF-2AF1C4C9D0C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76" r="8263"/>
          <a:stretch/>
        </p:blipFill>
        <p:spPr>
          <a:xfrm>
            <a:off x="4595686" y="2543445"/>
            <a:ext cx="4464496" cy="253743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82C3A82E-B144-4BBA-8094-16664C934D96}"/>
              </a:ext>
            </a:extLst>
          </p:cNvPr>
          <p:cNvSpPr txBox="1"/>
          <p:nvPr/>
        </p:nvSpPr>
        <p:spPr>
          <a:xfrm>
            <a:off x="4860032" y="2860576"/>
            <a:ext cx="23762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防守篮板——29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99E7388-C6B5-4552-BD39-4D6D213E50FE}"/>
              </a:ext>
            </a:extLst>
          </p:cNvPr>
          <p:cNvSpPr txBox="1"/>
          <p:nvPr/>
        </p:nvSpPr>
        <p:spPr>
          <a:xfrm>
            <a:off x="4825143" y="351560"/>
            <a:ext cx="27711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防守篮板差—— -1.46</a:t>
            </a:r>
          </a:p>
        </p:txBody>
      </p:sp>
    </p:spTree>
    <p:extLst>
      <p:ext uri="{BB962C8B-B14F-4D97-AF65-F5344CB8AC3E}">
        <p14:creationId xmlns:p14="http://schemas.microsoft.com/office/powerpoint/2010/main" val="2493850752"/>
      </p:ext>
    </p:extLst>
  </p:cSld>
  <p:clrMapOvr>
    <a:masterClrMapping/>
  </p:clrMapOvr>
  <p:transition>
    <p:fade thruBlk="1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5F80713-183A-4369-83AD-60606F72241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83" r="8657"/>
          <a:stretch/>
        </p:blipFill>
        <p:spPr>
          <a:xfrm>
            <a:off x="103419" y="52264"/>
            <a:ext cx="4403179" cy="2502584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8FF5C7F-0BCD-4A5C-ABD1-97316E12C86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88" r="9051"/>
          <a:stretch/>
        </p:blipFill>
        <p:spPr>
          <a:xfrm>
            <a:off x="96813" y="2572544"/>
            <a:ext cx="4403179" cy="2502584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49DF6F50-A9CD-4C11-8EEB-03212AD986A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76" r="9050"/>
          <a:stretch/>
        </p:blipFill>
        <p:spPr>
          <a:xfrm>
            <a:off x="4620281" y="51637"/>
            <a:ext cx="4420300" cy="2536016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CBCF8F3-E55B-4863-964D-CEDF87668D2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3" r="8298"/>
          <a:stretch/>
        </p:blipFill>
        <p:spPr>
          <a:xfrm>
            <a:off x="4614339" y="2572544"/>
            <a:ext cx="4434196" cy="2502584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EC4682E7-F120-4AA4-B332-2A47CDCE0E30}"/>
              </a:ext>
            </a:extLst>
          </p:cNvPr>
          <p:cNvSpPr txBox="1"/>
          <p:nvPr/>
        </p:nvSpPr>
        <p:spPr>
          <a:xfrm>
            <a:off x="395536" y="340296"/>
            <a:ext cx="3096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盖帽差—— -0.61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E2A7F87-B7C2-487D-8632-AEDF8EDD56C0}"/>
              </a:ext>
            </a:extLst>
          </p:cNvPr>
          <p:cNvSpPr txBox="1"/>
          <p:nvPr/>
        </p:nvSpPr>
        <p:spPr>
          <a:xfrm>
            <a:off x="7308304" y="3454504"/>
            <a:ext cx="19442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扣篮——3.19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70BFF0AB-F5D5-49FC-AFE6-C36E88C552D1}"/>
              </a:ext>
            </a:extLst>
          </p:cNvPr>
          <p:cNvSpPr txBox="1"/>
          <p:nvPr/>
        </p:nvSpPr>
        <p:spPr>
          <a:xfrm>
            <a:off x="4888242" y="317104"/>
            <a:ext cx="29961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扣篮差—— -0.58</a:t>
            </a:r>
          </a:p>
        </p:txBody>
      </p:sp>
    </p:spTree>
    <p:extLst>
      <p:ext uri="{BB962C8B-B14F-4D97-AF65-F5344CB8AC3E}">
        <p14:creationId xmlns:p14="http://schemas.microsoft.com/office/powerpoint/2010/main" val="890034728"/>
      </p:ext>
    </p:extLst>
  </p:cSld>
  <p:clrMapOvr>
    <a:masterClrMapping/>
  </p:clrMapOvr>
  <p:transition>
    <p:fade thruBlk="1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1554B44B-E2B9-439C-91F6-C0038910ED8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76" r="9050"/>
          <a:stretch/>
        </p:blipFill>
        <p:spPr>
          <a:xfrm>
            <a:off x="4682430" y="52264"/>
            <a:ext cx="4392873" cy="252028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15277B9-35F2-49F7-AAEA-C91F073C457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76" r="9050"/>
          <a:stretch/>
        </p:blipFill>
        <p:spPr>
          <a:xfrm>
            <a:off x="4682428" y="2549492"/>
            <a:ext cx="4392873" cy="252028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EEB46292-5B65-4C02-8A8C-18F2CD4B6CB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76" r="9050"/>
          <a:stretch/>
        </p:blipFill>
        <p:spPr>
          <a:xfrm>
            <a:off x="68699" y="52264"/>
            <a:ext cx="4392873" cy="252028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1883638-95F3-4AF8-8AA2-F6905B9E430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76" r="9050"/>
          <a:stretch/>
        </p:blipFill>
        <p:spPr>
          <a:xfrm>
            <a:off x="68699" y="2549492"/>
            <a:ext cx="4392873" cy="252028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4FE1B436-7DF6-45B1-991B-D114DDAA8454}"/>
              </a:ext>
            </a:extLst>
          </p:cNvPr>
          <p:cNvSpPr txBox="1"/>
          <p:nvPr/>
        </p:nvSpPr>
        <p:spPr>
          <a:xfrm>
            <a:off x="4932040" y="340296"/>
            <a:ext cx="20162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助攻差——1.50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5D19DF5-1EBE-41E4-B0AC-7D397C184EF4}"/>
              </a:ext>
            </a:extLst>
          </p:cNvPr>
          <p:cNvSpPr txBox="1"/>
          <p:nvPr/>
        </p:nvSpPr>
        <p:spPr>
          <a:xfrm>
            <a:off x="388234" y="2932584"/>
            <a:ext cx="25995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抢断——8.29 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3EC5C6A-69EC-40F7-8D4C-FB417E69AEA9}"/>
              </a:ext>
            </a:extLst>
          </p:cNvPr>
          <p:cNvSpPr txBox="1"/>
          <p:nvPr/>
        </p:nvSpPr>
        <p:spPr>
          <a:xfrm>
            <a:off x="4850982" y="2860576"/>
            <a:ext cx="23133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助攻——16.55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68FAC0C-822A-4132-8F2C-E0AD341D1D76}"/>
              </a:ext>
            </a:extLst>
          </p:cNvPr>
          <p:cNvSpPr txBox="1"/>
          <p:nvPr/>
        </p:nvSpPr>
        <p:spPr>
          <a:xfrm>
            <a:off x="323143" y="372074"/>
            <a:ext cx="20235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抢断差——0.89</a:t>
            </a:r>
          </a:p>
        </p:txBody>
      </p:sp>
    </p:spTree>
    <p:extLst>
      <p:ext uri="{BB962C8B-B14F-4D97-AF65-F5344CB8AC3E}">
        <p14:creationId xmlns:p14="http://schemas.microsoft.com/office/powerpoint/2010/main" val="2238890240"/>
      </p:ext>
    </p:extLst>
  </p:cSld>
  <p:clrMapOvr>
    <a:masterClrMapping/>
  </p:clrMapOvr>
  <p:transition>
    <p:fade thruBlk="1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FAF0B86-60C1-4683-85CA-3CD856D546F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76" r="9050"/>
          <a:stretch/>
        </p:blipFill>
        <p:spPr>
          <a:xfrm>
            <a:off x="107504" y="77794"/>
            <a:ext cx="4320480" cy="247874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4813DC7-69F9-4693-9FA4-05ABC53C073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76" r="9050"/>
          <a:stretch/>
        </p:blipFill>
        <p:spPr>
          <a:xfrm>
            <a:off x="107504" y="2556541"/>
            <a:ext cx="4320480" cy="247874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8C772169-1244-4256-824B-3D10A01D4404}"/>
              </a:ext>
            </a:extLst>
          </p:cNvPr>
          <p:cNvSpPr txBox="1"/>
          <p:nvPr/>
        </p:nvSpPr>
        <p:spPr>
          <a:xfrm>
            <a:off x="5652120" y="3388394"/>
            <a:ext cx="29840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失误差—— -3.41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23F6A88-B2AC-4361-A7D0-9BFC2328B903}"/>
              </a:ext>
            </a:extLst>
          </p:cNvPr>
          <p:cNvSpPr txBox="1"/>
          <p:nvPr/>
        </p:nvSpPr>
        <p:spPr>
          <a:xfrm>
            <a:off x="5652120" y="1070643"/>
            <a:ext cx="22322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失误——11.91</a:t>
            </a:r>
          </a:p>
        </p:txBody>
      </p:sp>
    </p:spTree>
    <p:extLst>
      <p:ext uri="{BB962C8B-B14F-4D97-AF65-F5344CB8AC3E}">
        <p14:creationId xmlns:p14="http://schemas.microsoft.com/office/powerpoint/2010/main" val="4291133427"/>
      </p:ext>
    </p:extLst>
  </p:cSld>
  <p:clrMapOvr>
    <a:masterClrMapping/>
  </p:clrMapOvr>
  <p:transition>
    <p:fade thruBlk="1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AutoShape 5">
            <a:extLst>
              <a:ext uri="{FF2B5EF4-FFF2-40B4-BE49-F238E27FC236}">
                <a16:creationId xmlns:a16="http://schemas.microsoft.com/office/drawing/2014/main" id="{B5F554F6-5997-49D7-BDD1-E047F46866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8813" y="576057"/>
            <a:ext cx="7826375" cy="4299156"/>
          </a:xfrm>
          <a:prstGeom prst="roundRect">
            <a:avLst>
              <a:gd name="adj" fmla="val 3231"/>
            </a:avLst>
          </a:prstGeom>
          <a:noFill/>
          <a:ln w="25400" cmpd="sng">
            <a:solidFill>
              <a:srgbClr val="7F7F7F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1425" tIns="45713" rIns="91425" bIns="45713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40000"/>
              </a:lnSpc>
            </a:pPr>
            <a:endParaRPr lang="zh-CN" altLang="zh-CN" sz="8800" b="1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7172" name="Rectangle 9">
            <a:extLst>
              <a:ext uri="{FF2B5EF4-FFF2-40B4-BE49-F238E27FC236}">
                <a16:creationId xmlns:a16="http://schemas.microsoft.com/office/drawing/2014/main" id="{D0F0ECAD-1EDA-4E3F-AAB8-A00DC70D03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7401" y="706473"/>
            <a:ext cx="7569200" cy="4039842"/>
          </a:xfrm>
          <a:prstGeom prst="roundRect">
            <a:avLst>
              <a:gd name="adj" fmla="val 3486"/>
            </a:avLst>
          </a:prstGeom>
          <a:solidFill>
            <a:schemeClr val="bg1">
              <a:alpha val="3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zh-CN">
              <a:latin typeface="Calibri" panose="020F0502020204030204" pitchFamily="34" charset="0"/>
            </a:endParaRPr>
          </a:p>
        </p:txBody>
      </p:sp>
      <p:grpSp>
        <p:nvGrpSpPr>
          <p:cNvPr id="7173" name="Group 5">
            <a:extLst>
              <a:ext uri="{FF2B5EF4-FFF2-40B4-BE49-F238E27FC236}">
                <a16:creationId xmlns:a16="http://schemas.microsoft.com/office/drawing/2014/main" id="{21E8E808-2D81-49B1-8DCC-FA74C9E43EA9}"/>
              </a:ext>
            </a:extLst>
          </p:cNvPr>
          <p:cNvGrpSpPr>
            <a:grpSpLocks/>
          </p:cNvGrpSpPr>
          <p:nvPr/>
        </p:nvGrpSpPr>
        <p:grpSpPr bwMode="auto">
          <a:xfrm>
            <a:off x="1485901" y="266700"/>
            <a:ext cx="6191250" cy="618714"/>
            <a:chOff x="0" y="0"/>
            <a:chExt cx="3900" cy="408"/>
          </a:xfrm>
        </p:grpSpPr>
        <p:sp>
          <p:nvSpPr>
            <p:cNvPr id="7174" name="AutoShape 3">
              <a:extLst>
                <a:ext uri="{FF2B5EF4-FFF2-40B4-BE49-F238E27FC236}">
                  <a16:creationId xmlns:a16="http://schemas.microsoft.com/office/drawing/2014/main" id="{A207FD9D-7264-464D-B772-A40B1352F4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3900" cy="408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BFBFBF"/>
                </a:gs>
                <a:gs pos="100000">
                  <a:srgbClr val="7F7F7F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7175" name="AutoShape 3">
              <a:extLst>
                <a:ext uri="{FF2B5EF4-FFF2-40B4-BE49-F238E27FC236}">
                  <a16:creationId xmlns:a16="http://schemas.microsoft.com/office/drawing/2014/main" id="{48B1644C-C684-4986-98C9-2889607AF6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57"/>
              <a:ext cx="3900" cy="294"/>
            </a:xfrm>
            <a:prstGeom prst="roundRect">
              <a:avLst>
                <a:gd name="adj" fmla="val 16667"/>
              </a:avLst>
            </a:prstGeom>
            <a:solidFill>
              <a:schemeClr val="tx1">
                <a:alpha val="48000"/>
              </a:schemeClr>
            </a:solidFill>
            <a:ln w="25400" cmpd="sng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0" hangingPunct="0"/>
              <a:endParaRPr lang="zh-CN" altLang="en-US" sz="2000">
                <a:solidFill>
                  <a:schemeClr val="tx2"/>
                </a:solidFill>
                <a:latin typeface="Calibri" panose="020F050202020403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7176" name="Rectangle 13">
              <a:extLst>
                <a:ext uri="{FF2B5EF4-FFF2-40B4-BE49-F238E27FC236}">
                  <a16:creationId xmlns:a16="http://schemas.microsoft.com/office/drawing/2014/main" id="{FC61A047-2A06-4300-B959-9D276D7C20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4" y="78"/>
              <a:ext cx="1879" cy="2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整体思路</a:t>
              </a:r>
              <a:endParaRPr lang="zh-CN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1" name="Rectangle 10">
            <a:extLst>
              <a:ext uri="{FF2B5EF4-FFF2-40B4-BE49-F238E27FC236}">
                <a16:creationId xmlns:a16="http://schemas.microsoft.com/office/drawing/2014/main" id="{1ABA48B6-5C9D-4691-9625-4972F6085A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3608" y="1249782"/>
            <a:ext cx="7056784" cy="2951705"/>
          </a:xfrm>
          <a:prstGeom prst="rect">
            <a:avLst/>
          </a:prstGeom>
          <a:solidFill>
            <a:srgbClr val="FFFFFF">
              <a:alpha val="81961"/>
            </a:srgbClr>
          </a:solidFill>
          <a:ln w="57150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Step1: </a:t>
            </a:r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计算出北京队和对手队各项数据的差值，分别用北京队的一套数据和差值的一套数据预测胜负，比较两种预测方法。</a:t>
            </a:r>
            <a:endParaRPr lang="en-US" altLang="zh-CN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altLang="zh-CN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Step2: </a:t>
            </a:r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用控制变量法计算阈值。选取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进攻篮板、防守篮板、助攻、犯规、抢断、盖帽、扣篮</a:t>
            </a:r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作为特征，取定一个特征，当其他特征都取平均值时，计算该特征在何值时赢球概率为阈值</a:t>
            </a:r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0.5</a:t>
            </a:r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（此时可看为既不输球也不赢球）</a:t>
            </a:r>
          </a:p>
        </p:txBody>
      </p:sp>
    </p:spTree>
    <p:extLst>
      <p:ext uri="{BB962C8B-B14F-4D97-AF65-F5344CB8AC3E}">
        <p14:creationId xmlns:p14="http://schemas.microsoft.com/office/powerpoint/2010/main" val="3258094328"/>
      </p:ext>
    </p:extLst>
  </p:cSld>
  <p:clrMapOvr>
    <a:masterClrMapping/>
  </p:clrMapOvr>
  <p:transition>
    <p:fade thruBlk="1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B3F4633F-B937-4C9F-A154-EBB3B6D388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373" y="3249756"/>
            <a:ext cx="7732767" cy="757469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FCA0300B-9A9E-49A3-8036-9206CEB4B1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7640" y="2523519"/>
            <a:ext cx="4528926" cy="2517829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grpSp>
        <p:nvGrpSpPr>
          <p:cNvPr id="7173" name="Group 5">
            <a:extLst>
              <a:ext uri="{FF2B5EF4-FFF2-40B4-BE49-F238E27FC236}">
                <a16:creationId xmlns:a16="http://schemas.microsoft.com/office/drawing/2014/main" id="{21E8E808-2D81-49B1-8DCC-FA74C9E43EA9}"/>
              </a:ext>
            </a:extLst>
          </p:cNvPr>
          <p:cNvGrpSpPr>
            <a:grpSpLocks/>
          </p:cNvGrpSpPr>
          <p:nvPr/>
        </p:nvGrpSpPr>
        <p:grpSpPr bwMode="auto">
          <a:xfrm>
            <a:off x="1485901" y="266700"/>
            <a:ext cx="6191250" cy="618714"/>
            <a:chOff x="0" y="0"/>
            <a:chExt cx="3900" cy="408"/>
          </a:xfrm>
        </p:grpSpPr>
        <p:sp>
          <p:nvSpPr>
            <p:cNvPr id="7174" name="AutoShape 3">
              <a:extLst>
                <a:ext uri="{FF2B5EF4-FFF2-40B4-BE49-F238E27FC236}">
                  <a16:creationId xmlns:a16="http://schemas.microsoft.com/office/drawing/2014/main" id="{A207FD9D-7264-464D-B772-A40B1352F4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3900" cy="408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BFBFBF"/>
                </a:gs>
                <a:gs pos="100000">
                  <a:srgbClr val="7F7F7F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7175" name="AutoShape 3">
              <a:extLst>
                <a:ext uri="{FF2B5EF4-FFF2-40B4-BE49-F238E27FC236}">
                  <a16:creationId xmlns:a16="http://schemas.microsoft.com/office/drawing/2014/main" id="{48B1644C-C684-4986-98C9-2889607AF6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57"/>
              <a:ext cx="3900" cy="294"/>
            </a:xfrm>
            <a:prstGeom prst="roundRect">
              <a:avLst>
                <a:gd name="adj" fmla="val 16667"/>
              </a:avLst>
            </a:prstGeom>
            <a:solidFill>
              <a:schemeClr val="tx1">
                <a:alpha val="48000"/>
              </a:schemeClr>
            </a:solidFill>
            <a:ln w="25400" cmpd="sng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0" hangingPunct="0"/>
              <a:endParaRPr lang="zh-CN" altLang="en-US" sz="2000">
                <a:solidFill>
                  <a:schemeClr val="tx2"/>
                </a:solidFill>
                <a:latin typeface="Calibri" panose="020F050202020403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7176" name="Rectangle 13">
              <a:extLst>
                <a:ext uri="{FF2B5EF4-FFF2-40B4-BE49-F238E27FC236}">
                  <a16:creationId xmlns:a16="http://schemas.microsoft.com/office/drawing/2014/main" id="{FC61A047-2A06-4300-B959-9D276D7C20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4" y="78"/>
              <a:ext cx="1879" cy="2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Step1a </a:t>
              </a:r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北京队数据预测</a:t>
              </a:r>
              <a:endParaRPr lang="zh-CN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9" name="图片 8">
            <a:extLst>
              <a:ext uri="{FF2B5EF4-FFF2-40B4-BE49-F238E27FC236}">
                <a16:creationId xmlns:a16="http://schemas.microsoft.com/office/drawing/2014/main" id="{2A28EE7F-0EF4-4854-8AF6-784FAA39F0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373" y="1001506"/>
            <a:ext cx="4557447" cy="2091664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91773869-B9CC-4AF8-9BCA-A0EE4AB226E9}"/>
              </a:ext>
            </a:extLst>
          </p:cNvPr>
          <p:cNvSpPr txBox="1"/>
          <p:nvPr/>
        </p:nvSpPr>
        <p:spPr>
          <a:xfrm>
            <a:off x="6062664" y="1137863"/>
            <a:ext cx="2112987" cy="1123000"/>
          </a:xfrm>
          <a:prstGeom prst="rect">
            <a:avLst/>
          </a:prstGeom>
          <a:solidFill>
            <a:srgbClr val="FFFFFF">
              <a:alpha val="74118"/>
            </a:srgbClr>
          </a:solidFill>
          <a:ln w="38100">
            <a:solidFill>
              <a:srgbClr val="20527F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lnSpc>
                <a:spcPct val="145000"/>
              </a:lnSpc>
              <a:defRPr sz="16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1600" dirty="0"/>
              <a:t>选用逻辑回归模型</a:t>
            </a:r>
            <a:endParaRPr lang="en-US" altLang="zh-CN" sz="1600" dirty="0"/>
          </a:p>
          <a:p>
            <a:r>
              <a:rPr lang="en-US" altLang="zh-CN" sz="1600" dirty="0" err="1"/>
              <a:t>GridSearchCV</a:t>
            </a:r>
            <a:r>
              <a:rPr lang="zh-CN" altLang="en-US" sz="1600" dirty="0"/>
              <a:t>函数</a:t>
            </a:r>
            <a:endParaRPr lang="en-US" altLang="zh-CN" sz="1600" dirty="0"/>
          </a:p>
          <a:p>
            <a:r>
              <a:rPr lang="zh-CN" altLang="en-US" sz="1600" dirty="0"/>
              <a:t>遍历调参</a:t>
            </a:r>
            <a:endParaRPr lang="en-US" altLang="zh-CN" sz="1600" dirty="0"/>
          </a:p>
        </p:txBody>
      </p: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7DD190C6-EE11-431A-AFB1-E5763E612DE8}"/>
              </a:ext>
            </a:extLst>
          </p:cNvPr>
          <p:cNvCxnSpPr/>
          <p:nvPr/>
        </p:nvCxnSpPr>
        <p:spPr bwMode="auto">
          <a:xfrm flipV="1">
            <a:off x="4139952" y="1762512"/>
            <a:ext cx="1728192" cy="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97C4FF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640A0FAC-D198-4892-B11F-20C711F30878}"/>
              </a:ext>
            </a:extLst>
          </p:cNvPr>
          <p:cNvSpPr txBox="1"/>
          <p:nvPr/>
        </p:nvSpPr>
        <p:spPr>
          <a:xfrm>
            <a:off x="1715306" y="4428436"/>
            <a:ext cx="2112987" cy="408958"/>
          </a:xfrm>
          <a:prstGeom prst="rect">
            <a:avLst/>
          </a:prstGeom>
          <a:solidFill>
            <a:srgbClr val="FFFFFF">
              <a:alpha val="74118"/>
            </a:srgbClr>
          </a:solidFill>
          <a:ln w="38100">
            <a:solidFill>
              <a:srgbClr val="20527F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lnSpc>
                <a:spcPct val="145000"/>
              </a:lnSpc>
              <a:defRPr sz="16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1600" dirty="0"/>
              <a:t>最优参数返回结果</a:t>
            </a:r>
          </a:p>
        </p:txBody>
      </p: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D619C34B-A091-4411-995A-E9C2B92ECD75}"/>
              </a:ext>
            </a:extLst>
          </p:cNvPr>
          <p:cNvCxnSpPr/>
          <p:nvPr/>
        </p:nvCxnSpPr>
        <p:spPr bwMode="auto">
          <a:xfrm>
            <a:off x="2771800" y="3670967"/>
            <a:ext cx="0" cy="65413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97C4FF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6" name="文本框 25">
            <a:extLst>
              <a:ext uri="{FF2B5EF4-FFF2-40B4-BE49-F238E27FC236}">
                <a16:creationId xmlns:a16="http://schemas.microsoft.com/office/drawing/2014/main" id="{8ECFC5D4-F7BA-4FC7-B251-C9540D5ECE60}"/>
              </a:ext>
            </a:extLst>
          </p:cNvPr>
          <p:cNvSpPr txBox="1"/>
          <p:nvPr/>
        </p:nvSpPr>
        <p:spPr>
          <a:xfrm>
            <a:off x="6844016" y="3825834"/>
            <a:ext cx="2112987" cy="408958"/>
          </a:xfrm>
          <a:prstGeom prst="rect">
            <a:avLst/>
          </a:prstGeom>
          <a:solidFill>
            <a:srgbClr val="FFFFFF">
              <a:alpha val="74118"/>
            </a:srgbClr>
          </a:solidFill>
          <a:ln w="38100">
            <a:solidFill>
              <a:srgbClr val="20527F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lnSpc>
                <a:spcPct val="145000"/>
              </a:lnSpc>
              <a:defRPr sz="16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交叉验证 </a:t>
            </a:r>
            <a:r>
              <a:rPr lang="en-US" altLang="zh-CN" dirty="0"/>
              <a:t>+ </a:t>
            </a:r>
            <a:r>
              <a:rPr lang="zh-CN" altLang="en-US" dirty="0"/>
              <a:t>预测</a:t>
            </a:r>
          </a:p>
        </p:txBody>
      </p: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CEEF4AD1-AFCB-498B-82BE-5B1D9D4234A2}"/>
              </a:ext>
            </a:extLst>
          </p:cNvPr>
          <p:cNvCxnSpPr/>
          <p:nvPr/>
        </p:nvCxnSpPr>
        <p:spPr bwMode="auto">
          <a:xfrm>
            <a:off x="5724128" y="3364632"/>
            <a:ext cx="1008112" cy="41780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97C4FF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542208925"/>
      </p:ext>
    </p:extLst>
  </p:cSld>
  <p:clrMapOvr>
    <a:masterClrMapping/>
  </p:clrMapOvr>
  <p:transition>
    <p:fade thruBlk="1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>
            <a:extLst>
              <a:ext uri="{FF2B5EF4-FFF2-40B4-BE49-F238E27FC236}">
                <a16:creationId xmlns:a16="http://schemas.microsoft.com/office/drawing/2014/main" id="{C45D07BC-1FCA-455A-807A-E89CE2635B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77" y="3210082"/>
            <a:ext cx="7836225" cy="644164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E02DB784-DE0D-4585-AF58-AB985E0E95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504" y="971852"/>
            <a:ext cx="4557600" cy="2091734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grpSp>
        <p:nvGrpSpPr>
          <p:cNvPr id="7173" name="Group 5">
            <a:extLst>
              <a:ext uri="{FF2B5EF4-FFF2-40B4-BE49-F238E27FC236}">
                <a16:creationId xmlns:a16="http://schemas.microsoft.com/office/drawing/2014/main" id="{21E8E808-2D81-49B1-8DCC-FA74C9E43EA9}"/>
              </a:ext>
            </a:extLst>
          </p:cNvPr>
          <p:cNvGrpSpPr>
            <a:grpSpLocks/>
          </p:cNvGrpSpPr>
          <p:nvPr/>
        </p:nvGrpSpPr>
        <p:grpSpPr bwMode="auto">
          <a:xfrm>
            <a:off x="1485901" y="266700"/>
            <a:ext cx="6191250" cy="618714"/>
            <a:chOff x="0" y="0"/>
            <a:chExt cx="3900" cy="408"/>
          </a:xfrm>
        </p:grpSpPr>
        <p:sp>
          <p:nvSpPr>
            <p:cNvPr id="7174" name="AutoShape 3">
              <a:extLst>
                <a:ext uri="{FF2B5EF4-FFF2-40B4-BE49-F238E27FC236}">
                  <a16:creationId xmlns:a16="http://schemas.microsoft.com/office/drawing/2014/main" id="{A207FD9D-7264-464D-B772-A40B1352F4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3900" cy="408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BFBFBF"/>
                </a:gs>
                <a:gs pos="100000">
                  <a:srgbClr val="7F7F7F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7175" name="AutoShape 3">
              <a:extLst>
                <a:ext uri="{FF2B5EF4-FFF2-40B4-BE49-F238E27FC236}">
                  <a16:creationId xmlns:a16="http://schemas.microsoft.com/office/drawing/2014/main" id="{48B1644C-C684-4986-98C9-2889607AF6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57"/>
              <a:ext cx="3900" cy="294"/>
            </a:xfrm>
            <a:prstGeom prst="roundRect">
              <a:avLst>
                <a:gd name="adj" fmla="val 16667"/>
              </a:avLst>
            </a:prstGeom>
            <a:solidFill>
              <a:schemeClr val="tx1">
                <a:alpha val="48000"/>
              </a:schemeClr>
            </a:solidFill>
            <a:ln w="25400" cmpd="sng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0" hangingPunct="0"/>
              <a:endParaRPr lang="zh-CN" altLang="en-US" sz="2000">
                <a:solidFill>
                  <a:schemeClr val="tx2"/>
                </a:solidFill>
                <a:latin typeface="Calibri" panose="020F050202020403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7176" name="Rectangle 13">
              <a:extLst>
                <a:ext uri="{FF2B5EF4-FFF2-40B4-BE49-F238E27FC236}">
                  <a16:creationId xmlns:a16="http://schemas.microsoft.com/office/drawing/2014/main" id="{FC61A047-2A06-4300-B959-9D276D7C20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4" y="78"/>
              <a:ext cx="1879" cy="2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Step1a </a:t>
              </a:r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差值数据预测</a:t>
              </a:r>
              <a:endParaRPr lang="zh-CN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19" name="图片 18">
            <a:extLst>
              <a:ext uri="{FF2B5EF4-FFF2-40B4-BE49-F238E27FC236}">
                <a16:creationId xmlns:a16="http://schemas.microsoft.com/office/drawing/2014/main" id="{4DCC15B5-345E-4381-9553-363FEED0D4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7022" y="2572544"/>
            <a:ext cx="4557600" cy="2487441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473E673A-2393-4FE2-B2C8-2D200BC041A8}"/>
              </a:ext>
            </a:extLst>
          </p:cNvPr>
          <p:cNvSpPr txBox="1"/>
          <p:nvPr/>
        </p:nvSpPr>
        <p:spPr>
          <a:xfrm>
            <a:off x="6062664" y="1137863"/>
            <a:ext cx="2112987" cy="1123000"/>
          </a:xfrm>
          <a:prstGeom prst="rect">
            <a:avLst/>
          </a:prstGeom>
          <a:solidFill>
            <a:srgbClr val="FFFFFF">
              <a:alpha val="74118"/>
            </a:srgbClr>
          </a:solidFill>
          <a:ln w="38100">
            <a:solidFill>
              <a:srgbClr val="20527F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lnSpc>
                <a:spcPct val="145000"/>
              </a:lnSpc>
              <a:defRPr sz="16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1600" dirty="0"/>
              <a:t>选用逻辑回归模型</a:t>
            </a:r>
            <a:endParaRPr lang="en-US" altLang="zh-CN" sz="1600" dirty="0"/>
          </a:p>
          <a:p>
            <a:r>
              <a:rPr lang="en-US" altLang="zh-CN" sz="1600" dirty="0" err="1"/>
              <a:t>GridSearchCV</a:t>
            </a:r>
            <a:r>
              <a:rPr lang="zh-CN" altLang="en-US" sz="1600" dirty="0"/>
              <a:t>函数</a:t>
            </a:r>
            <a:endParaRPr lang="en-US" altLang="zh-CN" sz="1600" dirty="0"/>
          </a:p>
          <a:p>
            <a:r>
              <a:rPr lang="zh-CN" altLang="en-US" sz="1600" dirty="0"/>
              <a:t>遍历调参</a:t>
            </a:r>
            <a:endParaRPr lang="en-US" altLang="zh-CN" sz="1600" dirty="0"/>
          </a:p>
        </p:txBody>
      </p: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A0E0F052-2271-4AA9-A5FB-922A995C7F1B}"/>
              </a:ext>
            </a:extLst>
          </p:cNvPr>
          <p:cNvCxnSpPr/>
          <p:nvPr/>
        </p:nvCxnSpPr>
        <p:spPr bwMode="auto">
          <a:xfrm flipV="1">
            <a:off x="4139952" y="1762512"/>
            <a:ext cx="1728192" cy="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97C4FF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F90D6EF2-1FF8-40B9-896A-7B649DB39F97}"/>
              </a:ext>
            </a:extLst>
          </p:cNvPr>
          <p:cNvSpPr txBox="1"/>
          <p:nvPr/>
        </p:nvSpPr>
        <p:spPr>
          <a:xfrm>
            <a:off x="1930250" y="4383706"/>
            <a:ext cx="2112987" cy="408958"/>
          </a:xfrm>
          <a:prstGeom prst="rect">
            <a:avLst/>
          </a:prstGeom>
          <a:solidFill>
            <a:srgbClr val="FFFFFF">
              <a:alpha val="74118"/>
            </a:srgbClr>
          </a:solidFill>
          <a:ln w="38100">
            <a:solidFill>
              <a:srgbClr val="20527F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lnSpc>
                <a:spcPct val="145000"/>
              </a:lnSpc>
              <a:defRPr sz="16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1600" dirty="0"/>
              <a:t>最优参数返回结果</a:t>
            </a:r>
          </a:p>
        </p:txBody>
      </p: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A88F3CFD-EE16-41D3-AE01-0C7FE18FFB26}"/>
              </a:ext>
            </a:extLst>
          </p:cNvPr>
          <p:cNvCxnSpPr/>
          <p:nvPr/>
        </p:nvCxnSpPr>
        <p:spPr bwMode="auto">
          <a:xfrm>
            <a:off x="2986743" y="3654784"/>
            <a:ext cx="0" cy="65413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97C4FF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4" name="文本框 23">
            <a:extLst>
              <a:ext uri="{FF2B5EF4-FFF2-40B4-BE49-F238E27FC236}">
                <a16:creationId xmlns:a16="http://schemas.microsoft.com/office/drawing/2014/main" id="{ECC82AD8-9CF5-4934-9EA2-2CD1B3C5B870}"/>
              </a:ext>
            </a:extLst>
          </p:cNvPr>
          <p:cNvSpPr txBox="1"/>
          <p:nvPr/>
        </p:nvSpPr>
        <p:spPr>
          <a:xfrm>
            <a:off x="6844016" y="3825834"/>
            <a:ext cx="2112987" cy="408958"/>
          </a:xfrm>
          <a:prstGeom prst="rect">
            <a:avLst/>
          </a:prstGeom>
          <a:solidFill>
            <a:srgbClr val="FFFFFF">
              <a:alpha val="74118"/>
            </a:srgbClr>
          </a:solidFill>
          <a:ln w="38100">
            <a:solidFill>
              <a:srgbClr val="20527F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lnSpc>
                <a:spcPct val="145000"/>
              </a:lnSpc>
              <a:defRPr sz="16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交叉验证 </a:t>
            </a:r>
            <a:r>
              <a:rPr lang="en-US" altLang="zh-CN" dirty="0"/>
              <a:t>+ </a:t>
            </a:r>
            <a:r>
              <a:rPr lang="zh-CN" altLang="en-US" dirty="0"/>
              <a:t>预测</a:t>
            </a:r>
          </a:p>
        </p:txBody>
      </p: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B805DD17-C656-418C-9205-042265D01B6D}"/>
              </a:ext>
            </a:extLst>
          </p:cNvPr>
          <p:cNvCxnSpPr/>
          <p:nvPr/>
        </p:nvCxnSpPr>
        <p:spPr bwMode="auto">
          <a:xfrm>
            <a:off x="5724128" y="3364632"/>
            <a:ext cx="1008112" cy="41780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97C4FF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4012924051"/>
      </p:ext>
    </p:extLst>
  </p:cSld>
  <p:clrMapOvr>
    <a:masterClrMapping/>
  </p:clrMapOvr>
  <p:transition>
    <p:fade thruBlk="1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AutoShape 5">
            <a:extLst>
              <a:ext uri="{FF2B5EF4-FFF2-40B4-BE49-F238E27FC236}">
                <a16:creationId xmlns:a16="http://schemas.microsoft.com/office/drawing/2014/main" id="{B5F554F6-5997-49D7-BDD1-E047F46866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8813" y="576057"/>
            <a:ext cx="7826375" cy="4299156"/>
          </a:xfrm>
          <a:prstGeom prst="roundRect">
            <a:avLst>
              <a:gd name="adj" fmla="val 3231"/>
            </a:avLst>
          </a:prstGeom>
          <a:noFill/>
          <a:ln w="25400" cmpd="sng">
            <a:solidFill>
              <a:srgbClr val="7F7F7F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1425" tIns="45713" rIns="91425" bIns="45713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40000"/>
              </a:lnSpc>
            </a:pPr>
            <a:endParaRPr lang="zh-CN" altLang="zh-CN" sz="8800" b="1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7172" name="Rectangle 9">
            <a:extLst>
              <a:ext uri="{FF2B5EF4-FFF2-40B4-BE49-F238E27FC236}">
                <a16:creationId xmlns:a16="http://schemas.microsoft.com/office/drawing/2014/main" id="{D0F0ECAD-1EDA-4E3F-AAB8-A00DC70D03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7401" y="706473"/>
            <a:ext cx="7569200" cy="4039842"/>
          </a:xfrm>
          <a:prstGeom prst="roundRect">
            <a:avLst>
              <a:gd name="adj" fmla="val 3486"/>
            </a:avLst>
          </a:prstGeom>
          <a:solidFill>
            <a:schemeClr val="bg1">
              <a:alpha val="3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zh-CN">
              <a:latin typeface="Calibri" panose="020F0502020204030204" pitchFamily="34" charset="0"/>
            </a:endParaRPr>
          </a:p>
        </p:txBody>
      </p:sp>
      <p:grpSp>
        <p:nvGrpSpPr>
          <p:cNvPr id="7173" name="Group 5">
            <a:extLst>
              <a:ext uri="{FF2B5EF4-FFF2-40B4-BE49-F238E27FC236}">
                <a16:creationId xmlns:a16="http://schemas.microsoft.com/office/drawing/2014/main" id="{21E8E808-2D81-49B1-8DCC-FA74C9E43EA9}"/>
              </a:ext>
            </a:extLst>
          </p:cNvPr>
          <p:cNvGrpSpPr>
            <a:grpSpLocks/>
          </p:cNvGrpSpPr>
          <p:nvPr/>
        </p:nvGrpSpPr>
        <p:grpSpPr bwMode="auto">
          <a:xfrm>
            <a:off x="1485901" y="266700"/>
            <a:ext cx="6191250" cy="618714"/>
            <a:chOff x="0" y="0"/>
            <a:chExt cx="3900" cy="408"/>
          </a:xfrm>
        </p:grpSpPr>
        <p:sp>
          <p:nvSpPr>
            <p:cNvPr id="7174" name="AutoShape 3">
              <a:extLst>
                <a:ext uri="{FF2B5EF4-FFF2-40B4-BE49-F238E27FC236}">
                  <a16:creationId xmlns:a16="http://schemas.microsoft.com/office/drawing/2014/main" id="{A207FD9D-7264-464D-B772-A40B1352F4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3900" cy="408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BFBFBF"/>
                </a:gs>
                <a:gs pos="100000">
                  <a:srgbClr val="7F7F7F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7175" name="AutoShape 3">
              <a:extLst>
                <a:ext uri="{FF2B5EF4-FFF2-40B4-BE49-F238E27FC236}">
                  <a16:creationId xmlns:a16="http://schemas.microsoft.com/office/drawing/2014/main" id="{48B1644C-C684-4986-98C9-2889607AF6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57"/>
              <a:ext cx="3900" cy="294"/>
            </a:xfrm>
            <a:prstGeom prst="roundRect">
              <a:avLst>
                <a:gd name="adj" fmla="val 16667"/>
              </a:avLst>
            </a:prstGeom>
            <a:solidFill>
              <a:schemeClr val="tx1">
                <a:alpha val="48000"/>
              </a:schemeClr>
            </a:solidFill>
            <a:ln w="25400" cmpd="sng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0" hangingPunct="0"/>
              <a:endParaRPr lang="zh-CN" altLang="en-US" sz="2000">
                <a:solidFill>
                  <a:schemeClr val="tx2"/>
                </a:solidFill>
                <a:latin typeface="Calibri" panose="020F050202020403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7176" name="Rectangle 13">
              <a:extLst>
                <a:ext uri="{FF2B5EF4-FFF2-40B4-BE49-F238E27FC236}">
                  <a16:creationId xmlns:a16="http://schemas.microsoft.com/office/drawing/2014/main" id="{FC61A047-2A06-4300-B959-9D276D7C20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4" y="78"/>
              <a:ext cx="1879" cy="2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Step1a </a:t>
              </a:r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胜负预测总结</a:t>
              </a:r>
              <a:endParaRPr lang="zh-CN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1" name="Rectangle 10">
            <a:extLst>
              <a:ext uri="{FF2B5EF4-FFF2-40B4-BE49-F238E27FC236}">
                <a16:creationId xmlns:a16="http://schemas.microsoft.com/office/drawing/2014/main" id="{1ABA48B6-5C9D-4691-9625-4972F6085A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2815" y="1420416"/>
            <a:ext cx="7056784" cy="1705210"/>
          </a:xfrm>
          <a:prstGeom prst="rect">
            <a:avLst/>
          </a:prstGeom>
          <a:solidFill>
            <a:srgbClr val="FFFFFF">
              <a:alpha val="81961"/>
            </a:srgbClr>
          </a:solidFill>
          <a:ln w="57150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‘北京队’一组最优参数得分</a:t>
            </a:r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0.84</a:t>
            </a:r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，交叉验证平均正确率</a:t>
            </a:r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81.11%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‘差值’一组最优参数得分</a:t>
            </a:r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0.91</a:t>
            </a:r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，交叉验证平均正确率</a:t>
            </a:r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90.63%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zh-CN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综上，用‘差值’一组的数据预测胜负的正确率更高</a:t>
            </a:r>
          </a:p>
        </p:txBody>
      </p:sp>
    </p:spTree>
    <p:extLst>
      <p:ext uri="{BB962C8B-B14F-4D97-AF65-F5344CB8AC3E}">
        <p14:creationId xmlns:p14="http://schemas.microsoft.com/office/powerpoint/2010/main" val="1409713825"/>
      </p:ext>
    </p:extLst>
  </p:cSld>
  <p:clrMapOvr>
    <a:masterClrMapping/>
  </p:clrMapOvr>
  <p:transition>
    <p:fade thruBlk="1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82A3F4-6CC9-46AA-A07D-A31474363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9" name="内容占位符 8">
            <a:extLst>
              <a:ext uri="{FF2B5EF4-FFF2-40B4-BE49-F238E27FC236}">
                <a16:creationId xmlns:a16="http://schemas.microsoft.com/office/drawing/2014/main" id="{443C0DA3-003E-49D0-81B6-28920993FF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1150063"/>
            <a:ext cx="6640158" cy="331236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grpSp>
        <p:nvGrpSpPr>
          <p:cNvPr id="4" name="Group 5">
            <a:extLst>
              <a:ext uri="{FF2B5EF4-FFF2-40B4-BE49-F238E27FC236}">
                <a16:creationId xmlns:a16="http://schemas.microsoft.com/office/drawing/2014/main" id="{DB81ED86-2776-459A-A882-B8C3773B2D74}"/>
              </a:ext>
            </a:extLst>
          </p:cNvPr>
          <p:cNvGrpSpPr>
            <a:grpSpLocks/>
          </p:cNvGrpSpPr>
          <p:nvPr/>
        </p:nvGrpSpPr>
        <p:grpSpPr bwMode="auto">
          <a:xfrm>
            <a:off x="1485901" y="266700"/>
            <a:ext cx="6191250" cy="618714"/>
            <a:chOff x="0" y="0"/>
            <a:chExt cx="3900" cy="408"/>
          </a:xfrm>
        </p:grpSpPr>
        <p:sp>
          <p:nvSpPr>
            <p:cNvPr id="5" name="AutoShape 3">
              <a:extLst>
                <a:ext uri="{FF2B5EF4-FFF2-40B4-BE49-F238E27FC236}">
                  <a16:creationId xmlns:a16="http://schemas.microsoft.com/office/drawing/2014/main" id="{AD86A44D-EB70-41E9-A3A7-40F5D50BA5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3900" cy="408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BFBFBF"/>
                </a:gs>
                <a:gs pos="100000">
                  <a:srgbClr val="7F7F7F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6" name="AutoShape 3">
              <a:extLst>
                <a:ext uri="{FF2B5EF4-FFF2-40B4-BE49-F238E27FC236}">
                  <a16:creationId xmlns:a16="http://schemas.microsoft.com/office/drawing/2014/main" id="{62113785-8A23-4353-A910-86A72CDC01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57"/>
              <a:ext cx="3900" cy="294"/>
            </a:xfrm>
            <a:prstGeom prst="roundRect">
              <a:avLst>
                <a:gd name="adj" fmla="val 16667"/>
              </a:avLst>
            </a:prstGeom>
            <a:solidFill>
              <a:schemeClr val="tx1">
                <a:alpha val="48000"/>
              </a:schemeClr>
            </a:solidFill>
            <a:ln w="25400" cmpd="sng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0" hangingPunct="0"/>
              <a:endParaRPr lang="zh-CN" altLang="en-US" sz="2000">
                <a:solidFill>
                  <a:schemeClr val="tx2"/>
                </a:solidFill>
                <a:latin typeface="Calibri" panose="020F050202020403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7" name="Rectangle 13">
              <a:extLst>
                <a:ext uri="{FF2B5EF4-FFF2-40B4-BE49-F238E27FC236}">
                  <a16:creationId xmlns:a16="http://schemas.microsoft.com/office/drawing/2014/main" id="{9DDD2512-0385-4323-ADEB-BA6BF300C9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4" y="78"/>
              <a:ext cx="1879" cy="2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Step1b </a:t>
              </a:r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分差预测</a:t>
              </a:r>
              <a:endParaRPr lang="zh-CN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25152379"/>
      </p:ext>
    </p:extLst>
  </p:cSld>
  <p:clrMapOvr>
    <a:masterClrMapping/>
  </p:clrMapOvr>
  <p:transition>
    <p:fade thruBlk="1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47D4F7-DA10-4B2B-B56C-B84F89EDD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E896673-B65D-431A-B149-6674342BAB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3746" y="2284512"/>
            <a:ext cx="5166566" cy="1313534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9DDD875-01BD-4723-A6E8-4B341C607B12}"/>
              </a:ext>
            </a:extLst>
          </p:cNvPr>
          <p:cNvSpPr txBox="1"/>
          <p:nvPr/>
        </p:nvSpPr>
        <p:spPr>
          <a:xfrm>
            <a:off x="2123728" y="3724672"/>
            <a:ext cx="52565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b="1" i="0" u="none" strike="noStrike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800" b="1" i="0" u="none" strike="noStrike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分（京）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800" b="1" i="0" u="none" strike="noStrike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800" b="1" i="0" u="none" strike="noStrike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分（京）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800" b="1" i="0" u="none" strike="noStrike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罚球（京）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800" b="1" i="0" u="none" strike="noStrike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进攻篮板（京）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800" b="1" i="0" u="none" strike="noStrike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防守篮板（京）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800" b="1" i="0" u="none" strike="noStrike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助攻（京）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800" b="1" i="0" u="none" strike="noStrike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犯规（京）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800" b="1" i="0" u="none" strike="noStrike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抢断（京）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800" b="1" i="0" u="none" strike="noStrike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失误（京）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800" b="1" i="0" u="none" strike="noStrike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盖帽（京）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800" b="1" i="0" u="none" strike="noStrike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扣篮（京）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800" b="1" i="0" u="none" strike="noStrike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被侵（京）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</p:txBody>
      </p:sp>
      <p:grpSp>
        <p:nvGrpSpPr>
          <p:cNvPr id="10" name="Group 5">
            <a:extLst>
              <a:ext uri="{FF2B5EF4-FFF2-40B4-BE49-F238E27FC236}">
                <a16:creationId xmlns:a16="http://schemas.microsoft.com/office/drawing/2014/main" id="{26373075-A211-45BE-8C5A-02B902B72142}"/>
              </a:ext>
            </a:extLst>
          </p:cNvPr>
          <p:cNvGrpSpPr>
            <a:grpSpLocks/>
          </p:cNvGrpSpPr>
          <p:nvPr/>
        </p:nvGrpSpPr>
        <p:grpSpPr bwMode="auto">
          <a:xfrm>
            <a:off x="1485901" y="266700"/>
            <a:ext cx="6191250" cy="618714"/>
            <a:chOff x="0" y="0"/>
            <a:chExt cx="3900" cy="408"/>
          </a:xfrm>
        </p:grpSpPr>
        <p:sp>
          <p:nvSpPr>
            <p:cNvPr id="11" name="AutoShape 3">
              <a:extLst>
                <a:ext uri="{FF2B5EF4-FFF2-40B4-BE49-F238E27FC236}">
                  <a16:creationId xmlns:a16="http://schemas.microsoft.com/office/drawing/2014/main" id="{D2145E7C-688E-472D-A890-796E2365CA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3900" cy="408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BFBFBF"/>
                </a:gs>
                <a:gs pos="100000">
                  <a:srgbClr val="7F7F7F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12" name="AutoShape 3">
              <a:extLst>
                <a:ext uri="{FF2B5EF4-FFF2-40B4-BE49-F238E27FC236}">
                  <a16:creationId xmlns:a16="http://schemas.microsoft.com/office/drawing/2014/main" id="{BF79C327-6158-4427-81FF-5017FB1077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57"/>
              <a:ext cx="3900" cy="294"/>
            </a:xfrm>
            <a:prstGeom prst="roundRect">
              <a:avLst>
                <a:gd name="adj" fmla="val 16667"/>
              </a:avLst>
            </a:prstGeom>
            <a:solidFill>
              <a:schemeClr val="tx1">
                <a:alpha val="48000"/>
              </a:schemeClr>
            </a:solidFill>
            <a:ln w="25400" cmpd="sng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0" hangingPunct="0"/>
              <a:endParaRPr lang="zh-CN" altLang="en-US" sz="2000">
                <a:solidFill>
                  <a:schemeClr val="tx2"/>
                </a:solidFill>
                <a:latin typeface="Calibri" panose="020F050202020403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13" name="Rectangle 13">
              <a:extLst>
                <a:ext uri="{FF2B5EF4-FFF2-40B4-BE49-F238E27FC236}">
                  <a16:creationId xmlns:a16="http://schemas.microsoft.com/office/drawing/2014/main" id="{95A512A3-51A6-4CE4-B532-ADFC7E7F96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4" y="78"/>
              <a:ext cx="1879" cy="2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Step1b </a:t>
              </a:r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分差预测</a:t>
              </a:r>
              <a:endParaRPr lang="zh-CN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4" name="内容占位符 13">
            <a:extLst>
              <a:ext uri="{FF2B5EF4-FFF2-40B4-BE49-F238E27FC236}">
                <a16:creationId xmlns:a16="http://schemas.microsoft.com/office/drawing/2014/main" id="{601C6E7E-D643-4BE4-93AC-90899F70A7F8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57200" y="1200150"/>
            <a:ext cx="82296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altLang="zh-CN" sz="24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eg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，（京）算分差线性回归模型</a:t>
            </a:r>
          </a:p>
        </p:txBody>
      </p:sp>
    </p:spTree>
    <p:extLst>
      <p:ext uri="{BB962C8B-B14F-4D97-AF65-F5344CB8AC3E}">
        <p14:creationId xmlns:p14="http://schemas.microsoft.com/office/powerpoint/2010/main" val="2398314242"/>
      </p:ext>
    </p:extLst>
  </p:cSld>
  <p:clrMapOvr>
    <a:masterClrMapping/>
  </p:clrMapOvr>
  <p:transition>
    <p:fade thruBlk="1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6758B672-829D-40C2-94FB-B024CEDF29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0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5123" name="Group 3">
            <a:extLst>
              <a:ext uri="{FF2B5EF4-FFF2-40B4-BE49-F238E27FC236}">
                <a16:creationId xmlns:a16="http://schemas.microsoft.com/office/drawing/2014/main" id="{17CEEB2F-288D-484D-9B70-6A71C637856F}"/>
              </a:ext>
            </a:extLst>
          </p:cNvPr>
          <p:cNvGrpSpPr>
            <a:grpSpLocks/>
          </p:cNvGrpSpPr>
          <p:nvPr/>
        </p:nvGrpSpPr>
        <p:grpSpPr bwMode="auto">
          <a:xfrm>
            <a:off x="1908175" y="2068488"/>
            <a:ext cx="5327650" cy="711200"/>
            <a:chOff x="0" y="0"/>
            <a:chExt cx="3356" cy="448"/>
          </a:xfrm>
        </p:grpSpPr>
        <p:grpSp>
          <p:nvGrpSpPr>
            <p:cNvPr id="5124" name="Group 4">
              <a:extLst>
                <a:ext uri="{FF2B5EF4-FFF2-40B4-BE49-F238E27FC236}">
                  <a16:creationId xmlns:a16="http://schemas.microsoft.com/office/drawing/2014/main" id="{B8CEBF81-4009-484D-B056-67F94978663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0"/>
              <a:ext cx="3356" cy="448"/>
              <a:chOff x="0" y="0"/>
              <a:chExt cx="3356" cy="448"/>
            </a:xfrm>
          </p:grpSpPr>
          <p:sp>
            <p:nvSpPr>
              <p:cNvPr id="5125" name="AutoShape 5">
                <a:extLst>
                  <a:ext uri="{FF2B5EF4-FFF2-40B4-BE49-F238E27FC236}">
                    <a16:creationId xmlns:a16="http://schemas.microsoft.com/office/drawing/2014/main" id="{7A7525FD-19CD-43F3-95BC-837A7813D9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0"/>
                <a:ext cx="3356" cy="448"/>
              </a:xfrm>
              <a:prstGeom prst="roundRect">
                <a:avLst>
                  <a:gd name="adj" fmla="val 5838"/>
                </a:avLst>
              </a:prstGeom>
              <a:gradFill rotWithShape="1">
                <a:gsLst>
                  <a:gs pos="0">
                    <a:srgbClr val="1C1C1C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ffectLst>
                <a:prstShdw prst="shdw18" dist="17961" dir="13500000">
                  <a:srgbClr val="1C1C1C">
                    <a:gamma/>
                    <a:shade val="60000"/>
                    <a:invGamma/>
                  </a:srgbClr>
                </a:prst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126" name="AutoShape 6">
                <a:extLst>
                  <a:ext uri="{FF2B5EF4-FFF2-40B4-BE49-F238E27FC236}">
                    <a16:creationId xmlns:a16="http://schemas.microsoft.com/office/drawing/2014/main" id="{60EA2B0D-878E-4007-92E0-282BB3C4B1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" y="20"/>
                <a:ext cx="3302" cy="407"/>
              </a:xfrm>
              <a:prstGeom prst="roundRect">
                <a:avLst>
                  <a:gd name="adj" fmla="val 5838"/>
                </a:avLst>
              </a:prstGeom>
              <a:gradFill rotWithShape="1">
                <a:gsLst>
                  <a:gs pos="0">
                    <a:srgbClr val="C0C0C0"/>
                  </a:gs>
                  <a:gs pos="100000">
                    <a:schemeClr val="bg1"/>
                  </a:gs>
                </a:gsLst>
                <a:lin ang="0" scaled="1"/>
              </a:gradFill>
              <a:ln w="9525" cmpd="sng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5127" name="Text Box 7">
              <a:extLst>
                <a:ext uri="{FF2B5EF4-FFF2-40B4-BE49-F238E27FC236}">
                  <a16:creationId xmlns:a16="http://schemas.microsoft.com/office/drawing/2014/main" id="{6117DB78-88C2-4DDA-8B49-CCF074E2105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0" y="41"/>
              <a:ext cx="3039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zh-CN" altLang="en-US" sz="3200" b="1" dirty="0">
                  <a:ea typeface="微软雅黑" panose="020B0503020204020204" pitchFamily="34" charset="-122"/>
                </a:rPr>
                <a:t>背景</a:t>
              </a:r>
              <a:endParaRPr lang="zh-CN" altLang="zh-CN" sz="3200" b="1" dirty="0"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ransition>
    <p:fade thruBlk="1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17D8468-B9C8-480A-8AD8-FB298E776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AB6D765-5593-4624-9206-5AF96C8509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结果比对</a:t>
            </a:r>
          </a:p>
          <a:p>
            <a:pPr>
              <a:buFont typeface="Wingdings" panose="05000000000000000000" pitchFamily="2" charset="2"/>
              <a:buChar char="Ø"/>
            </a:pP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BA66BBD-BA7A-4935-9772-E5737BD9E5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790303"/>
            <a:ext cx="3726278" cy="280551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6EEFC5F-B815-4867-8D25-7FDEE0EE25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048" y="1924472"/>
            <a:ext cx="3601920" cy="2337256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grpSp>
        <p:nvGrpSpPr>
          <p:cNvPr id="7" name="Group 5">
            <a:extLst>
              <a:ext uri="{FF2B5EF4-FFF2-40B4-BE49-F238E27FC236}">
                <a16:creationId xmlns:a16="http://schemas.microsoft.com/office/drawing/2014/main" id="{E46D8A74-5FD4-49FA-A9FF-77EFE76179D5}"/>
              </a:ext>
            </a:extLst>
          </p:cNvPr>
          <p:cNvGrpSpPr>
            <a:grpSpLocks/>
          </p:cNvGrpSpPr>
          <p:nvPr/>
        </p:nvGrpSpPr>
        <p:grpSpPr bwMode="auto">
          <a:xfrm>
            <a:off x="1485901" y="266700"/>
            <a:ext cx="6191250" cy="618714"/>
            <a:chOff x="0" y="0"/>
            <a:chExt cx="3900" cy="408"/>
          </a:xfrm>
        </p:grpSpPr>
        <p:sp>
          <p:nvSpPr>
            <p:cNvPr id="8" name="AutoShape 3">
              <a:extLst>
                <a:ext uri="{FF2B5EF4-FFF2-40B4-BE49-F238E27FC236}">
                  <a16:creationId xmlns:a16="http://schemas.microsoft.com/office/drawing/2014/main" id="{F753B9FD-626B-4571-8404-E066EA16F0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3900" cy="408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BFBFBF"/>
                </a:gs>
                <a:gs pos="100000">
                  <a:srgbClr val="7F7F7F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9" name="AutoShape 3">
              <a:extLst>
                <a:ext uri="{FF2B5EF4-FFF2-40B4-BE49-F238E27FC236}">
                  <a16:creationId xmlns:a16="http://schemas.microsoft.com/office/drawing/2014/main" id="{60773AFA-8D23-45FB-8C2E-B0DBB57908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57"/>
              <a:ext cx="3900" cy="294"/>
            </a:xfrm>
            <a:prstGeom prst="roundRect">
              <a:avLst>
                <a:gd name="adj" fmla="val 16667"/>
              </a:avLst>
            </a:prstGeom>
            <a:solidFill>
              <a:schemeClr val="tx1">
                <a:alpha val="48000"/>
              </a:schemeClr>
            </a:solidFill>
            <a:ln w="25400" cmpd="sng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0" hangingPunct="0"/>
              <a:endParaRPr lang="zh-CN" altLang="en-US" sz="2000">
                <a:solidFill>
                  <a:schemeClr val="tx2"/>
                </a:solidFill>
                <a:latin typeface="Calibri" panose="020F050202020403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10" name="Rectangle 13">
              <a:extLst>
                <a:ext uri="{FF2B5EF4-FFF2-40B4-BE49-F238E27FC236}">
                  <a16:creationId xmlns:a16="http://schemas.microsoft.com/office/drawing/2014/main" id="{27F0C090-1EC8-4F49-9CB7-750450E9D4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4" y="78"/>
              <a:ext cx="1879" cy="2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Step1b </a:t>
              </a:r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分差预测</a:t>
              </a:r>
              <a:endParaRPr lang="zh-CN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38984866"/>
      </p:ext>
    </p:extLst>
  </p:cSld>
  <p:clrMapOvr>
    <a:masterClrMapping/>
  </p:clrMapOvr>
  <p:transition>
    <p:fade thruBlk="1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AutoShape 5">
            <a:extLst>
              <a:ext uri="{FF2B5EF4-FFF2-40B4-BE49-F238E27FC236}">
                <a16:creationId xmlns:a16="http://schemas.microsoft.com/office/drawing/2014/main" id="{B5F554F6-5997-49D7-BDD1-E047F46866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8813" y="576057"/>
            <a:ext cx="7826375" cy="4299156"/>
          </a:xfrm>
          <a:prstGeom prst="roundRect">
            <a:avLst>
              <a:gd name="adj" fmla="val 3231"/>
            </a:avLst>
          </a:prstGeom>
          <a:noFill/>
          <a:ln w="25400" cmpd="sng">
            <a:solidFill>
              <a:srgbClr val="7F7F7F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1425" tIns="45713" rIns="91425" bIns="45713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40000"/>
              </a:lnSpc>
            </a:pPr>
            <a:endParaRPr lang="zh-CN" altLang="zh-CN" sz="8800" b="1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7172" name="Rectangle 9">
            <a:extLst>
              <a:ext uri="{FF2B5EF4-FFF2-40B4-BE49-F238E27FC236}">
                <a16:creationId xmlns:a16="http://schemas.microsoft.com/office/drawing/2014/main" id="{D0F0ECAD-1EDA-4E3F-AAB8-A00DC70D03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7401" y="706473"/>
            <a:ext cx="7569200" cy="4039842"/>
          </a:xfrm>
          <a:prstGeom prst="roundRect">
            <a:avLst>
              <a:gd name="adj" fmla="val 3486"/>
            </a:avLst>
          </a:prstGeom>
          <a:solidFill>
            <a:schemeClr val="bg1">
              <a:alpha val="3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zh-CN">
              <a:latin typeface="Calibri" panose="020F0502020204030204" pitchFamily="34" charset="0"/>
            </a:endParaRPr>
          </a:p>
        </p:txBody>
      </p:sp>
      <p:grpSp>
        <p:nvGrpSpPr>
          <p:cNvPr id="7173" name="Group 5">
            <a:extLst>
              <a:ext uri="{FF2B5EF4-FFF2-40B4-BE49-F238E27FC236}">
                <a16:creationId xmlns:a16="http://schemas.microsoft.com/office/drawing/2014/main" id="{21E8E808-2D81-49B1-8DCC-FA74C9E43EA9}"/>
              </a:ext>
            </a:extLst>
          </p:cNvPr>
          <p:cNvGrpSpPr>
            <a:grpSpLocks/>
          </p:cNvGrpSpPr>
          <p:nvPr/>
        </p:nvGrpSpPr>
        <p:grpSpPr bwMode="auto">
          <a:xfrm>
            <a:off x="1485901" y="266700"/>
            <a:ext cx="6191250" cy="618714"/>
            <a:chOff x="0" y="0"/>
            <a:chExt cx="3900" cy="408"/>
          </a:xfrm>
        </p:grpSpPr>
        <p:sp>
          <p:nvSpPr>
            <p:cNvPr id="7174" name="AutoShape 3">
              <a:extLst>
                <a:ext uri="{FF2B5EF4-FFF2-40B4-BE49-F238E27FC236}">
                  <a16:creationId xmlns:a16="http://schemas.microsoft.com/office/drawing/2014/main" id="{A207FD9D-7264-464D-B772-A40B1352F4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3900" cy="408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BFBFBF"/>
                </a:gs>
                <a:gs pos="100000">
                  <a:srgbClr val="7F7F7F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7175" name="AutoShape 3">
              <a:extLst>
                <a:ext uri="{FF2B5EF4-FFF2-40B4-BE49-F238E27FC236}">
                  <a16:creationId xmlns:a16="http://schemas.microsoft.com/office/drawing/2014/main" id="{48B1644C-C684-4986-98C9-2889607AF6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57"/>
              <a:ext cx="3900" cy="294"/>
            </a:xfrm>
            <a:prstGeom prst="roundRect">
              <a:avLst>
                <a:gd name="adj" fmla="val 16667"/>
              </a:avLst>
            </a:prstGeom>
            <a:solidFill>
              <a:schemeClr val="tx1">
                <a:alpha val="48000"/>
              </a:schemeClr>
            </a:solidFill>
            <a:ln w="25400" cmpd="sng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0" hangingPunct="0"/>
              <a:endParaRPr lang="zh-CN" altLang="en-US" sz="2000">
                <a:solidFill>
                  <a:schemeClr val="tx2"/>
                </a:solidFill>
                <a:latin typeface="Calibri" panose="020F050202020403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7176" name="Rectangle 13">
              <a:extLst>
                <a:ext uri="{FF2B5EF4-FFF2-40B4-BE49-F238E27FC236}">
                  <a16:creationId xmlns:a16="http://schemas.microsoft.com/office/drawing/2014/main" id="{FC61A047-2A06-4300-B959-9D276D7C20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4" y="78"/>
              <a:ext cx="1879" cy="2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Step1b </a:t>
              </a:r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分差预测总结</a:t>
              </a:r>
              <a:endParaRPr lang="zh-CN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1" name="Rectangle 10">
            <a:extLst>
              <a:ext uri="{FF2B5EF4-FFF2-40B4-BE49-F238E27FC236}">
                <a16:creationId xmlns:a16="http://schemas.microsoft.com/office/drawing/2014/main" id="{1ABA48B6-5C9D-4691-9625-4972F6085A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2815" y="1420416"/>
            <a:ext cx="7056784" cy="873572"/>
          </a:xfrm>
          <a:prstGeom prst="rect">
            <a:avLst/>
          </a:prstGeom>
          <a:solidFill>
            <a:srgbClr val="FFFFFF">
              <a:alpha val="81961"/>
            </a:srgbClr>
          </a:solidFill>
          <a:ln w="57150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模型计算分差，正负判断基本准确，大部分分差与实际较接近，但有小部分相差较大</a:t>
            </a:r>
            <a:endParaRPr lang="en-US" altLang="zh-CN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8996783"/>
      </p:ext>
    </p:extLst>
  </p:cSld>
  <p:clrMapOvr>
    <a:masterClrMapping/>
  </p:clrMapOvr>
  <p:transition>
    <p:fade thruBlk="1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AutoShape 5">
            <a:extLst>
              <a:ext uri="{FF2B5EF4-FFF2-40B4-BE49-F238E27FC236}">
                <a16:creationId xmlns:a16="http://schemas.microsoft.com/office/drawing/2014/main" id="{B5F554F6-5997-49D7-BDD1-E047F46866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8813" y="576057"/>
            <a:ext cx="7826375" cy="4299156"/>
          </a:xfrm>
          <a:prstGeom prst="roundRect">
            <a:avLst>
              <a:gd name="adj" fmla="val 3231"/>
            </a:avLst>
          </a:prstGeom>
          <a:noFill/>
          <a:ln w="25400" cmpd="sng">
            <a:solidFill>
              <a:srgbClr val="7F7F7F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1425" tIns="45713" rIns="91425" bIns="45713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40000"/>
              </a:lnSpc>
            </a:pPr>
            <a:endParaRPr lang="zh-CN" altLang="zh-CN" sz="8800" b="1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7172" name="Rectangle 9">
            <a:extLst>
              <a:ext uri="{FF2B5EF4-FFF2-40B4-BE49-F238E27FC236}">
                <a16:creationId xmlns:a16="http://schemas.microsoft.com/office/drawing/2014/main" id="{D0F0ECAD-1EDA-4E3F-AAB8-A00DC70D03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7401" y="706473"/>
            <a:ext cx="7569200" cy="4039842"/>
          </a:xfrm>
          <a:prstGeom prst="roundRect">
            <a:avLst>
              <a:gd name="adj" fmla="val 3486"/>
            </a:avLst>
          </a:prstGeom>
          <a:solidFill>
            <a:schemeClr val="bg1">
              <a:alpha val="3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zh-CN">
              <a:latin typeface="Calibri" panose="020F0502020204030204" pitchFamily="34" charset="0"/>
            </a:endParaRPr>
          </a:p>
        </p:txBody>
      </p:sp>
      <p:grpSp>
        <p:nvGrpSpPr>
          <p:cNvPr id="7173" name="Group 5">
            <a:extLst>
              <a:ext uri="{FF2B5EF4-FFF2-40B4-BE49-F238E27FC236}">
                <a16:creationId xmlns:a16="http://schemas.microsoft.com/office/drawing/2014/main" id="{21E8E808-2D81-49B1-8DCC-FA74C9E43EA9}"/>
              </a:ext>
            </a:extLst>
          </p:cNvPr>
          <p:cNvGrpSpPr>
            <a:grpSpLocks/>
          </p:cNvGrpSpPr>
          <p:nvPr/>
        </p:nvGrpSpPr>
        <p:grpSpPr bwMode="auto">
          <a:xfrm>
            <a:off x="1485901" y="266700"/>
            <a:ext cx="6191250" cy="618714"/>
            <a:chOff x="0" y="0"/>
            <a:chExt cx="3900" cy="408"/>
          </a:xfrm>
        </p:grpSpPr>
        <p:sp>
          <p:nvSpPr>
            <p:cNvPr id="7174" name="AutoShape 3">
              <a:extLst>
                <a:ext uri="{FF2B5EF4-FFF2-40B4-BE49-F238E27FC236}">
                  <a16:creationId xmlns:a16="http://schemas.microsoft.com/office/drawing/2014/main" id="{A207FD9D-7264-464D-B772-A40B1352F4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3900" cy="408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BFBFBF"/>
                </a:gs>
                <a:gs pos="100000">
                  <a:srgbClr val="7F7F7F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7175" name="AutoShape 3">
              <a:extLst>
                <a:ext uri="{FF2B5EF4-FFF2-40B4-BE49-F238E27FC236}">
                  <a16:creationId xmlns:a16="http://schemas.microsoft.com/office/drawing/2014/main" id="{48B1644C-C684-4986-98C9-2889607AF6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57"/>
              <a:ext cx="3900" cy="294"/>
            </a:xfrm>
            <a:prstGeom prst="roundRect">
              <a:avLst>
                <a:gd name="adj" fmla="val 16667"/>
              </a:avLst>
            </a:prstGeom>
            <a:solidFill>
              <a:schemeClr val="tx1">
                <a:alpha val="48000"/>
              </a:schemeClr>
            </a:solidFill>
            <a:ln w="25400" cmpd="sng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0" hangingPunct="0"/>
              <a:endParaRPr lang="zh-CN" altLang="en-US" sz="2000">
                <a:solidFill>
                  <a:schemeClr val="tx2"/>
                </a:solidFill>
                <a:latin typeface="Calibri" panose="020F050202020403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7176" name="Rectangle 13">
              <a:extLst>
                <a:ext uri="{FF2B5EF4-FFF2-40B4-BE49-F238E27FC236}">
                  <a16:creationId xmlns:a16="http://schemas.microsoft.com/office/drawing/2014/main" id="{FC61A047-2A06-4300-B959-9D276D7C20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1" y="78"/>
              <a:ext cx="2346" cy="2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Step2  </a:t>
              </a:r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用控制变量法计算阈值</a:t>
              </a:r>
              <a:endParaRPr lang="zh-CN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1" name="Rectangle 10">
            <a:extLst>
              <a:ext uri="{FF2B5EF4-FFF2-40B4-BE49-F238E27FC236}">
                <a16:creationId xmlns:a16="http://schemas.microsoft.com/office/drawing/2014/main" id="{1ABA48B6-5C9D-4691-9625-4972F6085A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9592" y="963613"/>
            <a:ext cx="7344815" cy="3782702"/>
          </a:xfrm>
          <a:prstGeom prst="rect">
            <a:avLst/>
          </a:prstGeom>
          <a:solidFill>
            <a:srgbClr val="FFFFFF">
              <a:alpha val="81961"/>
            </a:srgbClr>
          </a:solidFill>
          <a:ln w="57150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选取</a:t>
            </a:r>
            <a:r>
              <a:rPr lang="zh-CN" altLang="en-US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进攻篮板、防守篮板、助攻、犯规、抢断、盖帽、扣篮</a:t>
            </a:r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作为特征，取定一个特征，当其他特征都取平均值时，计算该特征在何值时赢球概率为阈值</a:t>
            </a:r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0.5</a:t>
            </a:r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（此时可看为既不输球也不赢球）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选取特征的原因：只选取看起来对结果影响不大的特征，这样的数据更有意义，或许可以帮助球队做决策，而命中率、失误这些特征不是球员主观能够控制的，命中率肯定越高越好，失误越低越好。但是像进攻篮板这种阈值不太一样，代表达到这个阈值之后球队赢球概率大于输球概率，或许在那之后他们可以转变策略，可以把重心放在提升其它技能上。</a:t>
            </a:r>
          </a:p>
        </p:txBody>
      </p:sp>
    </p:spTree>
    <p:extLst>
      <p:ext uri="{BB962C8B-B14F-4D97-AF65-F5344CB8AC3E}">
        <p14:creationId xmlns:p14="http://schemas.microsoft.com/office/powerpoint/2010/main" val="3786836460"/>
      </p:ext>
    </p:extLst>
  </p:cSld>
  <p:clrMapOvr>
    <a:masterClrMapping/>
  </p:clrMapOvr>
  <p:transition>
    <p:fade thruBlk="1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AutoShape 5">
            <a:extLst>
              <a:ext uri="{FF2B5EF4-FFF2-40B4-BE49-F238E27FC236}">
                <a16:creationId xmlns:a16="http://schemas.microsoft.com/office/drawing/2014/main" id="{B5F554F6-5997-49D7-BDD1-E047F46866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8813" y="576057"/>
            <a:ext cx="7826375" cy="4299156"/>
          </a:xfrm>
          <a:prstGeom prst="roundRect">
            <a:avLst>
              <a:gd name="adj" fmla="val 3231"/>
            </a:avLst>
          </a:prstGeom>
          <a:noFill/>
          <a:ln w="25400" cmpd="sng">
            <a:solidFill>
              <a:srgbClr val="7F7F7F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1425" tIns="45713" rIns="91425" bIns="45713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40000"/>
              </a:lnSpc>
            </a:pPr>
            <a:endParaRPr lang="zh-CN" altLang="zh-CN" sz="8800" b="1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7172" name="Rectangle 9">
            <a:extLst>
              <a:ext uri="{FF2B5EF4-FFF2-40B4-BE49-F238E27FC236}">
                <a16:creationId xmlns:a16="http://schemas.microsoft.com/office/drawing/2014/main" id="{D0F0ECAD-1EDA-4E3F-AAB8-A00DC70D03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7401" y="706473"/>
            <a:ext cx="7569200" cy="4039842"/>
          </a:xfrm>
          <a:prstGeom prst="roundRect">
            <a:avLst>
              <a:gd name="adj" fmla="val 3486"/>
            </a:avLst>
          </a:prstGeom>
          <a:solidFill>
            <a:schemeClr val="bg1">
              <a:alpha val="3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zh-CN">
              <a:latin typeface="Calibri" panose="020F0502020204030204" pitchFamily="34" charset="0"/>
            </a:endParaRPr>
          </a:p>
        </p:txBody>
      </p:sp>
      <p:grpSp>
        <p:nvGrpSpPr>
          <p:cNvPr id="7173" name="Group 5">
            <a:extLst>
              <a:ext uri="{FF2B5EF4-FFF2-40B4-BE49-F238E27FC236}">
                <a16:creationId xmlns:a16="http://schemas.microsoft.com/office/drawing/2014/main" id="{21E8E808-2D81-49B1-8DCC-FA74C9E43EA9}"/>
              </a:ext>
            </a:extLst>
          </p:cNvPr>
          <p:cNvGrpSpPr>
            <a:grpSpLocks/>
          </p:cNvGrpSpPr>
          <p:nvPr/>
        </p:nvGrpSpPr>
        <p:grpSpPr bwMode="auto">
          <a:xfrm>
            <a:off x="1485901" y="266700"/>
            <a:ext cx="6191250" cy="618714"/>
            <a:chOff x="0" y="0"/>
            <a:chExt cx="3900" cy="408"/>
          </a:xfrm>
        </p:grpSpPr>
        <p:sp>
          <p:nvSpPr>
            <p:cNvPr id="7174" name="AutoShape 3">
              <a:extLst>
                <a:ext uri="{FF2B5EF4-FFF2-40B4-BE49-F238E27FC236}">
                  <a16:creationId xmlns:a16="http://schemas.microsoft.com/office/drawing/2014/main" id="{A207FD9D-7264-464D-B772-A40B1352F4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3900" cy="408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BFBFBF"/>
                </a:gs>
                <a:gs pos="100000">
                  <a:srgbClr val="7F7F7F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7175" name="AutoShape 3">
              <a:extLst>
                <a:ext uri="{FF2B5EF4-FFF2-40B4-BE49-F238E27FC236}">
                  <a16:creationId xmlns:a16="http://schemas.microsoft.com/office/drawing/2014/main" id="{48B1644C-C684-4986-98C9-2889607AF6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57"/>
              <a:ext cx="3900" cy="294"/>
            </a:xfrm>
            <a:prstGeom prst="roundRect">
              <a:avLst>
                <a:gd name="adj" fmla="val 16667"/>
              </a:avLst>
            </a:prstGeom>
            <a:solidFill>
              <a:schemeClr val="tx1">
                <a:alpha val="48000"/>
              </a:schemeClr>
            </a:solidFill>
            <a:ln w="25400" cmpd="sng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0" hangingPunct="0"/>
              <a:endParaRPr lang="zh-CN" altLang="en-US" sz="2000">
                <a:solidFill>
                  <a:schemeClr val="tx2"/>
                </a:solidFill>
                <a:latin typeface="Calibri" panose="020F050202020403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7176" name="Rectangle 13">
              <a:extLst>
                <a:ext uri="{FF2B5EF4-FFF2-40B4-BE49-F238E27FC236}">
                  <a16:creationId xmlns:a16="http://schemas.microsoft.com/office/drawing/2014/main" id="{FC61A047-2A06-4300-B959-9D276D7C20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1" y="78"/>
              <a:ext cx="2346" cy="2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Step2  </a:t>
              </a:r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用控制变量法计算阈值</a:t>
              </a:r>
              <a:endParaRPr lang="zh-CN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1" name="Rectangle 10">
            <a:extLst>
              <a:ext uri="{FF2B5EF4-FFF2-40B4-BE49-F238E27FC236}">
                <a16:creationId xmlns:a16="http://schemas.microsoft.com/office/drawing/2014/main" id="{1ABA48B6-5C9D-4691-9625-4972F6085A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35896" y="1457531"/>
            <a:ext cx="4536503" cy="2536207"/>
          </a:xfrm>
          <a:prstGeom prst="rect">
            <a:avLst/>
          </a:prstGeom>
          <a:solidFill>
            <a:srgbClr val="FFFFFF">
              <a:alpha val="81961"/>
            </a:srgbClr>
          </a:solidFill>
          <a:ln w="57150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进攻篮板阈值</a:t>
            </a:r>
            <a:endParaRPr lang="en-US" altLang="zh-CN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zh-CN" altLang="en-US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平均值为</a:t>
            </a:r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11.5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zh-CN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阈值为负数，概率变化幅度较小</a:t>
            </a:r>
            <a:endParaRPr lang="en-US" altLang="zh-CN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</a:t>
            </a:r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说明进攻篮板对胜负的影响相对较小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51CD7518-B9CA-4026-897D-0A487C06B6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1060621"/>
            <a:ext cx="1670332" cy="3597179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5527615"/>
      </p:ext>
    </p:extLst>
  </p:cSld>
  <p:clrMapOvr>
    <a:masterClrMapping/>
  </p:clrMapOvr>
  <p:transition>
    <p:fade thruBlk="1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AutoShape 5">
            <a:extLst>
              <a:ext uri="{FF2B5EF4-FFF2-40B4-BE49-F238E27FC236}">
                <a16:creationId xmlns:a16="http://schemas.microsoft.com/office/drawing/2014/main" id="{B5F554F6-5997-49D7-BDD1-E047F46866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8813" y="576057"/>
            <a:ext cx="7826375" cy="4299156"/>
          </a:xfrm>
          <a:prstGeom prst="roundRect">
            <a:avLst>
              <a:gd name="adj" fmla="val 3231"/>
            </a:avLst>
          </a:prstGeom>
          <a:noFill/>
          <a:ln w="25400" cmpd="sng">
            <a:solidFill>
              <a:srgbClr val="7F7F7F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1425" tIns="45713" rIns="91425" bIns="45713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40000"/>
              </a:lnSpc>
            </a:pPr>
            <a:endParaRPr lang="zh-CN" altLang="zh-CN" sz="8800" b="1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7172" name="Rectangle 9">
            <a:extLst>
              <a:ext uri="{FF2B5EF4-FFF2-40B4-BE49-F238E27FC236}">
                <a16:creationId xmlns:a16="http://schemas.microsoft.com/office/drawing/2014/main" id="{D0F0ECAD-1EDA-4E3F-AAB8-A00DC70D03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7401" y="706473"/>
            <a:ext cx="7569200" cy="4039842"/>
          </a:xfrm>
          <a:prstGeom prst="roundRect">
            <a:avLst>
              <a:gd name="adj" fmla="val 3486"/>
            </a:avLst>
          </a:prstGeom>
          <a:solidFill>
            <a:schemeClr val="bg1">
              <a:alpha val="3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zh-CN">
              <a:latin typeface="Calibri" panose="020F0502020204030204" pitchFamily="34" charset="0"/>
            </a:endParaRPr>
          </a:p>
        </p:txBody>
      </p:sp>
      <p:grpSp>
        <p:nvGrpSpPr>
          <p:cNvPr id="7173" name="Group 5">
            <a:extLst>
              <a:ext uri="{FF2B5EF4-FFF2-40B4-BE49-F238E27FC236}">
                <a16:creationId xmlns:a16="http://schemas.microsoft.com/office/drawing/2014/main" id="{21E8E808-2D81-49B1-8DCC-FA74C9E43EA9}"/>
              </a:ext>
            </a:extLst>
          </p:cNvPr>
          <p:cNvGrpSpPr>
            <a:grpSpLocks/>
          </p:cNvGrpSpPr>
          <p:nvPr/>
        </p:nvGrpSpPr>
        <p:grpSpPr bwMode="auto">
          <a:xfrm>
            <a:off x="1485901" y="266700"/>
            <a:ext cx="6191250" cy="618714"/>
            <a:chOff x="0" y="0"/>
            <a:chExt cx="3900" cy="408"/>
          </a:xfrm>
        </p:grpSpPr>
        <p:sp>
          <p:nvSpPr>
            <p:cNvPr id="7174" name="AutoShape 3">
              <a:extLst>
                <a:ext uri="{FF2B5EF4-FFF2-40B4-BE49-F238E27FC236}">
                  <a16:creationId xmlns:a16="http://schemas.microsoft.com/office/drawing/2014/main" id="{A207FD9D-7264-464D-B772-A40B1352F4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3900" cy="408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BFBFBF"/>
                </a:gs>
                <a:gs pos="100000">
                  <a:srgbClr val="7F7F7F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7175" name="AutoShape 3">
              <a:extLst>
                <a:ext uri="{FF2B5EF4-FFF2-40B4-BE49-F238E27FC236}">
                  <a16:creationId xmlns:a16="http://schemas.microsoft.com/office/drawing/2014/main" id="{48B1644C-C684-4986-98C9-2889607AF6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57"/>
              <a:ext cx="3900" cy="294"/>
            </a:xfrm>
            <a:prstGeom prst="roundRect">
              <a:avLst>
                <a:gd name="adj" fmla="val 16667"/>
              </a:avLst>
            </a:prstGeom>
            <a:solidFill>
              <a:schemeClr val="tx1">
                <a:alpha val="48000"/>
              </a:schemeClr>
            </a:solidFill>
            <a:ln w="25400" cmpd="sng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0" hangingPunct="0"/>
              <a:endParaRPr lang="zh-CN" altLang="en-US" sz="2000">
                <a:solidFill>
                  <a:schemeClr val="tx2"/>
                </a:solidFill>
                <a:latin typeface="Calibri" panose="020F050202020403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7176" name="Rectangle 13">
              <a:extLst>
                <a:ext uri="{FF2B5EF4-FFF2-40B4-BE49-F238E27FC236}">
                  <a16:creationId xmlns:a16="http://schemas.microsoft.com/office/drawing/2014/main" id="{FC61A047-2A06-4300-B959-9D276D7C20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1" y="78"/>
              <a:ext cx="2346" cy="2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Step2  </a:t>
              </a:r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用控制变量法计算阈值</a:t>
              </a:r>
              <a:endParaRPr lang="zh-CN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1" name="Rectangle 10">
            <a:extLst>
              <a:ext uri="{FF2B5EF4-FFF2-40B4-BE49-F238E27FC236}">
                <a16:creationId xmlns:a16="http://schemas.microsoft.com/office/drawing/2014/main" id="{1ABA48B6-5C9D-4691-9625-4972F6085A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64787" y="1239846"/>
            <a:ext cx="3819581" cy="3367204"/>
          </a:xfrm>
          <a:prstGeom prst="rect">
            <a:avLst/>
          </a:prstGeom>
          <a:solidFill>
            <a:srgbClr val="FFFFFF">
              <a:alpha val="81961"/>
            </a:srgbClr>
          </a:solidFill>
          <a:ln w="57150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防守篮板阈值</a:t>
            </a:r>
            <a:endParaRPr lang="en-US" altLang="zh-CN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zh-CN" altLang="en-US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平均值为</a:t>
            </a:r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28.8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zh-CN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阈值为</a:t>
            </a:r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25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zh-CN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与进攻篮板相比</a:t>
            </a:r>
            <a:endParaRPr lang="en-US" altLang="zh-CN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</a:t>
            </a:r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防守篮板的个数对胜负影响更大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4BE6803A-EEC3-46B6-83AB-28104D18D2C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" t="685" r="973" b="47686"/>
          <a:stretch/>
        </p:blipFill>
        <p:spPr>
          <a:xfrm>
            <a:off x="1149286" y="1108333"/>
            <a:ext cx="1445772" cy="2942641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1539272B-ED38-4686-8965-3F02CDA0BAD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5" t="45390" r="1404" b="1245"/>
          <a:stretch/>
        </p:blipFill>
        <p:spPr>
          <a:xfrm>
            <a:off x="2275786" y="1516587"/>
            <a:ext cx="1357537" cy="293972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50858663"/>
      </p:ext>
    </p:extLst>
  </p:cSld>
  <p:clrMapOvr>
    <a:masterClrMapping/>
  </p:clrMapOvr>
  <p:transition>
    <p:fade thruBlk="1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AutoShape 5">
            <a:extLst>
              <a:ext uri="{FF2B5EF4-FFF2-40B4-BE49-F238E27FC236}">
                <a16:creationId xmlns:a16="http://schemas.microsoft.com/office/drawing/2014/main" id="{B5F554F6-5997-49D7-BDD1-E047F46866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8813" y="576057"/>
            <a:ext cx="7826375" cy="4299156"/>
          </a:xfrm>
          <a:prstGeom prst="roundRect">
            <a:avLst>
              <a:gd name="adj" fmla="val 3231"/>
            </a:avLst>
          </a:prstGeom>
          <a:noFill/>
          <a:ln w="25400" cmpd="sng">
            <a:solidFill>
              <a:srgbClr val="7F7F7F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1425" tIns="45713" rIns="91425" bIns="45713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40000"/>
              </a:lnSpc>
            </a:pPr>
            <a:endParaRPr lang="zh-CN" altLang="zh-CN" sz="8800" b="1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7172" name="Rectangle 9">
            <a:extLst>
              <a:ext uri="{FF2B5EF4-FFF2-40B4-BE49-F238E27FC236}">
                <a16:creationId xmlns:a16="http://schemas.microsoft.com/office/drawing/2014/main" id="{D0F0ECAD-1EDA-4E3F-AAB8-A00DC70D03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7401" y="706473"/>
            <a:ext cx="7569200" cy="4039842"/>
          </a:xfrm>
          <a:prstGeom prst="roundRect">
            <a:avLst>
              <a:gd name="adj" fmla="val 3486"/>
            </a:avLst>
          </a:prstGeom>
          <a:solidFill>
            <a:schemeClr val="bg1">
              <a:alpha val="3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zh-CN">
              <a:latin typeface="Calibri" panose="020F0502020204030204" pitchFamily="34" charset="0"/>
            </a:endParaRPr>
          </a:p>
        </p:txBody>
      </p:sp>
      <p:grpSp>
        <p:nvGrpSpPr>
          <p:cNvPr id="7173" name="Group 5">
            <a:extLst>
              <a:ext uri="{FF2B5EF4-FFF2-40B4-BE49-F238E27FC236}">
                <a16:creationId xmlns:a16="http://schemas.microsoft.com/office/drawing/2014/main" id="{21E8E808-2D81-49B1-8DCC-FA74C9E43EA9}"/>
              </a:ext>
            </a:extLst>
          </p:cNvPr>
          <p:cNvGrpSpPr>
            <a:grpSpLocks/>
          </p:cNvGrpSpPr>
          <p:nvPr/>
        </p:nvGrpSpPr>
        <p:grpSpPr bwMode="auto">
          <a:xfrm>
            <a:off x="1485901" y="266700"/>
            <a:ext cx="6191250" cy="618714"/>
            <a:chOff x="0" y="0"/>
            <a:chExt cx="3900" cy="408"/>
          </a:xfrm>
        </p:grpSpPr>
        <p:sp>
          <p:nvSpPr>
            <p:cNvPr id="7174" name="AutoShape 3">
              <a:extLst>
                <a:ext uri="{FF2B5EF4-FFF2-40B4-BE49-F238E27FC236}">
                  <a16:creationId xmlns:a16="http://schemas.microsoft.com/office/drawing/2014/main" id="{A207FD9D-7264-464D-B772-A40B1352F4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3900" cy="408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BFBFBF"/>
                </a:gs>
                <a:gs pos="100000">
                  <a:srgbClr val="7F7F7F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7175" name="AutoShape 3">
              <a:extLst>
                <a:ext uri="{FF2B5EF4-FFF2-40B4-BE49-F238E27FC236}">
                  <a16:creationId xmlns:a16="http://schemas.microsoft.com/office/drawing/2014/main" id="{48B1644C-C684-4986-98C9-2889607AF6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57"/>
              <a:ext cx="3900" cy="294"/>
            </a:xfrm>
            <a:prstGeom prst="roundRect">
              <a:avLst>
                <a:gd name="adj" fmla="val 16667"/>
              </a:avLst>
            </a:prstGeom>
            <a:solidFill>
              <a:schemeClr val="tx1">
                <a:alpha val="48000"/>
              </a:schemeClr>
            </a:solidFill>
            <a:ln w="25400" cmpd="sng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0" hangingPunct="0"/>
              <a:endParaRPr lang="zh-CN" altLang="en-US" sz="2000">
                <a:solidFill>
                  <a:schemeClr val="tx2"/>
                </a:solidFill>
                <a:latin typeface="Calibri" panose="020F050202020403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7176" name="Rectangle 13">
              <a:extLst>
                <a:ext uri="{FF2B5EF4-FFF2-40B4-BE49-F238E27FC236}">
                  <a16:creationId xmlns:a16="http://schemas.microsoft.com/office/drawing/2014/main" id="{FC61A047-2A06-4300-B959-9D276D7C20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1" y="78"/>
              <a:ext cx="2346" cy="2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Step2  </a:t>
              </a:r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用控制变量法计算阈值</a:t>
              </a:r>
              <a:endParaRPr lang="zh-CN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1" name="Rectangle 10">
            <a:extLst>
              <a:ext uri="{FF2B5EF4-FFF2-40B4-BE49-F238E27FC236}">
                <a16:creationId xmlns:a16="http://schemas.microsoft.com/office/drawing/2014/main" id="{1ABA48B6-5C9D-4691-9625-4972F6085A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64787" y="1239846"/>
            <a:ext cx="3819581" cy="2120709"/>
          </a:xfrm>
          <a:prstGeom prst="rect">
            <a:avLst/>
          </a:prstGeom>
          <a:solidFill>
            <a:srgbClr val="FFFFFF">
              <a:alpha val="81961"/>
            </a:srgbClr>
          </a:solidFill>
          <a:ln w="57150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助攻阈值</a:t>
            </a:r>
            <a:endParaRPr lang="en-US" altLang="zh-CN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zh-CN" altLang="en-US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平均值为</a:t>
            </a:r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16.5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zh-CN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阈值为</a:t>
            </a:r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13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F64DB970-B57A-4C4F-919B-2EAEE914F6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542" y="1194771"/>
            <a:ext cx="1896156" cy="323422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13464062"/>
      </p:ext>
    </p:extLst>
  </p:cSld>
  <p:clrMapOvr>
    <a:masterClrMapping/>
  </p:clrMapOvr>
  <p:transition>
    <p:fade thruBlk="1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AutoShape 5">
            <a:extLst>
              <a:ext uri="{FF2B5EF4-FFF2-40B4-BE49-F238E27FC236}">
                <a16:creationId xmlns:a16="http://schemas.microsoft.com/office/drawing/2014/main" id="{B5F554F6-5997-49D7-BDD1-E047F46866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8813" y="576057"/>
            <a:ext cx="7826375" cy="4299156"/>
          </a:xfrm>
          <a:prstGeom prst="roundRect">
            <a:avLst>
              <a:gd name="adj" fmla="val 3231"/>
            </a:avLst>
          </a:prstGeom>
          <a:noFill/>
          <a:ln w="25400" cmpd="sng">
            <a:solidFill>
              <a:srgbClr val="7F7F7F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1425" tIns="45713" rIns="91425" bIns="45713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40000"/>
              </a:lnSpc>
            </a:pPr>
            <a:endParaRPr lang="zh-CN" altLang="zh-CN" sz="8800" b="1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7172" name="Rectangle 9">
            <a:extLst>
              <a:ext uri="{FF2B5EF4-FFF2-40B4-BE49-F238E27FC236}">
                <a16:creationId xmlns:a16="http://schemas.microsoft.com/office/drawing/2014/main" id="{D0F0ECAD-1EDA-4E3F-AAB8-A00DC70D03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7401" y="706473"/>
            <a:ext cx="7569200" cy="4039842"/>
          </a:xfrm>
          <a:prstGeom prst="roundRect">
            <a:avLst>
              <a:gd name="adj" fmla="val 3486"/>
            </a:avLst>
          </a:prstGeom>
          <a:solidFill>
            <a:schemeClr val="bg1">
              <a:alpha val="3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zh-CN">
              <a:latin typeface="Calibri" panose="020F0502020204030204" pitchFamily="34" charset="0"/>
            </a:endParaRPr>
          </a:p>
        </p:txBody>
      </p:sp>
      <p:grpSp>
        <p:nvGrpSpPr>
          <p:cNvPr id="7173" name="Group 5">
            <a:extLst>
              <a:ext uri="{FF2B5EF4-FFF2-40B4-BE49-F238E27FC236}">
                <a16:creationId xmlns:a16="http://schemas.microsoft.com/office/drawing/2014/main" id="{21E8E808-2D81-49B1-8DCC-FA74C9E43EA9}"/>
              </a:ext>
            </a:extLst>
          </p:cNvPr>
          <p:cNvGrpSpPr>
            <a:grpSpLocks/>
          </p:cNvGrpSpPr>
          <p:nvPr/>
        </p:nvGrpSpPr>
        <p:grpSpPr bwMode="auto">
          <a:xfrm>
            <a:off x="1485901" y="266700"/>
            <a:ext cx="6191250" cy="618714"/>
            <a:chOff x="0" y="0"/>
            <a:chExt cx="3900" cy="408"/>
          </a:xfrm>
        </p:grpSpPr>
        <p:sp>
          <p:nvSpPr>
            <p:cNvPr id="7174" name="AutoShape 3">
              <a:extLst>
                <a:ext uri="{FF2B5EF4-FFF2-40B4-BE49-F238E27FC236}">
                  <a16:creationId xmlns:a16="http://schemas.microsoft.com/office/drawing/2014/main" id="{A207FD9D-7264-464D-B772-A40B1352F4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3900" cy="408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BFBFBF"/>
                </a:gs>
                <a:gs pos="100000">
                  <a:srgbClr val="7F7F7F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7175" name="AutoShape 3">
              <a:extLst>
                <a:ext uri="{FF2B5EF4-FFF2-40B4-BE49-F238E27FC236}">
                  <a16:creationId xmlns:a16="http://schemas.microsoft.com/office/drawing/2014/main" id="{48B1644C-C684-4986-98C9-2889607AF6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57"/>
              <a:ext cx="3900" cy="294"/>
            </a:xfrm>
            <a:prstGeom prst="roundRect">
              <a:avLst>
                <a:gd name="adj" fmla="val 16667"/>
              </a:avLst>
            </a:prstGeom>
            <a:solidFill>
              <a:schemeClr val="tx1">
                <a:alpha val="48000"/>
              </a:schemeClr>
            </a:solidFill>
            <a:ln w="25400" cmpd="sng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0" hangingPunct="0"/>
              <a:endParaRPr lang="zh-CN" altLang="en-US" sz="2000">
                <a:solidFill>
                  <a:schemeClr val="tx2"/>
                </a:solidFill>
                <a:latin typeface="Calibri" panose="020F050202020403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7176" name="Rectangle 13">
              <a:extLst>
                <a:ext uri="{FF2B5EF4-FFF2-40B4-BE49-F238E27FC236}">
                  <a16:creationId xmlns:a16="http://schemas.microsoft.com/office/drawing/2014/main" id="{FC61A047-2A06-4300-B959-9D276D7C20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1" y="78"/>
              <a:ext cx="2346" cy="2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Step2  </a:t>
              </a:r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用控制变量法计算阈值</a:t>
              </a:r>
              <a:endParaRPr lang="zh-CN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1" name="Rectangle 10">
            <a:extLst>
              <a:ext uri="{FF2B5EF4-FFF2-40B4-BE49-F238E27FC236}">
                <a16:creationId xmlns:a16="http://schemas.microsoft.com/office/drawing/2014/main" id="{1ABA48B6-5C9D-4691-9625-4972F6085A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67944" y="1420416"/>
            <a:ext cx="3819581" cy="2120709"/>
          </a:xfrm>
          <a:prstGeom prst="rect">
            <a:avLst/>
          </a:prstGeom>
          <a:solidFill>
            <a:srgbClr val="FFFFFF">
              <a:alpha val="81961"/>
            </a:srgbClr>
          </a:solidFill>
          <a:ln w="57150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犯规阈值</a:t>
            </a:r>
            <a:endParaRPr lang="en-US" altLang="zh-CN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zh-CN" altLang="en-US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平均值</a:t>
            </a:r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23.5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zh-CN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阈值</a:t>
            </a:r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33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1CEEE631-28F9-44CE-8BFE-82900137B61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157"/>
          <a:stretch/>
        </p:blipFill>
        <p:spPr>
          <a:xfrm>
            <a:off x="1156822" y="1076487"/>
            <a:ext cx="1717743" cy="3603239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58859166"/>
      </p:ext>
    </p:extLst>
  </p:cSld>
  <p:clrMapOvr>
    <a:masterClrMapping/>
  </p:clrMapOvr>
  <p:transition>
    <p:fade thruBlk="1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AutoShape 5">
            <a:extLst>
              <a:ext uri="{FF2B5EF4-FFF2-40B4-BE49-F238E27FC236}">
                <a16:creationId xmlns:a16="http://schemas.microsoft.com/office/drawing/2014/main" id="{B5F554F6-5997-49D7-BDD1-E047F46866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8813" y="576057"/>
            <a:ext cx="7826375" cy="4299156"/>
          </a:xfrm>
          <a:prstGeom prst="roundRect">
            <a:avLst>
              <a:gd name="adj" fmla="val 3231"/>
            </a:avLst>
          </a:prstGeom>
          <a:noFill/>
          <a:ln w="25400" cmpd="sng">
            <a:solidFill>
              <a:srgbClr val="7F7F7F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1425" tIns="45713" rIns="91425" bIns="45713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40000"/>
              </a:lnSpc>
            </a:pPr>
            <a:endParaRPr lang="zh-CN" altLang="zh-CN" sz="8800" b="1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7172" name="Rectangle 9">
            <a:extLst>
              <a:ext uri="{FF2B5EF4-FFF2-40B4-BE49-F238E27FC236}">
                <a16:creationId xmlns:a16="http://schemas.microsoft.com/office/drawing/2014/main" id="{D0F0ECAD-1EDA-4E3F-AAB8-A00DC70D03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7401" y="706473"/>
            <a:ext cx="7569200" cy="4039842"/>
          </a:xfrm>
          <a:prstGeom prst="roundRect">
            <a:avLst>
              <a:gd name="adj" fmla="val 3486"/>
            </a:avLst>
          </a:prstGeom>
          <a:solidFill>
            <a:schemeClr val="bg1">
              <a:alpha val="3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zh-CN">
              <a:latin typeface="Calibri" panose="020F0502020204030204" pitchFamily="34" charset="0"/>
            </a:endParaRPr>
          </a:p>
        </p:txBody>
      </p:sp>
      <p:grpSp>
        <p:nvGrpSpPr>
          <p:cNvPr id="7173" name="Group 5">
            <a:extLst>
              <a:ext uri="{FF2B5EF4-FFF2-40B4-BE49-F238E27FC236}">
                <a16:creationId xmlns:a16="http://schemas.microsoft.com/office/drawing/2014/main" id="{21E8E808-2D81-49B1-8DCC-FA74C9E43EA9}"/>
              </a:ext>
            </a:extLst>
          </p:cNvPr>
          <p:cNvGrpSpPr>
            <a:grpSpLocks/>
          </p:cNvGrpSpPr>
          <p:nvPr/>
        </p:nvGrpSpPr>
        <p:grpSpPr bwMode="auto">
          <a:xfrm>
            <a:off x="1485901" y="266700"/>
            <a:ext cx="6191250" cy="618714"/>
            <a:chOff x="0" y="0"/>
            <a:chExt cx="3900" cy="408"/>
          </a:xfrm>
        </p:grpSpPr>
        <p:sp>
          <p:nvSpPr>
            <p:cNvPr id="7174" name="AutoShape 3">
              <a:extLst>
                <a:ext uri="{FF2B5EF4-FFF2-40B4-BE49-F238E27FC236}">
                  <a16:creationId xmlns:a16="http://schemas.microsoft.com/office/drawing/2014/main" id="{A207FD9D-7264-464D-B772-A40B1352F4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3900" cy="408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BFBFBF"/>
                </a:gs>
                <a:gs pos="100000">
                  <a:srgbClr val="7F7F7F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7175" name="AutoShape 3">
              <a:extLst>
                <a:ext uri="{FF2B5EF4-FFF2-40B4-BE49-F238E27FC236}">
                  <a16:creationId xmlns:a16="http://schemas.microsoft.com/office/drawing/2014/main" id="{48B1644C-C684-4986-98C9-2889607AF6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57"/>
              <a:ext cx="3900" cy="294"/>
            </a:xfrm>
            <a:prstGeom prst="roundRect">
              <a:avLst>
                <a:gd name="adj" fmla="val 16667"/>
              </a:avLst>
            </a:prstGeom>
            <a:solidFill>
              <a:schemeClr val="tx1">
                <a:alpha val="48000"/>
              </a:schemeClr>
            </a:solidFill>
            <a:ln w="25400" cmpd="sng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0" hangingPunct="0"/>
              <a:endParaRPr lang="zh-CN" altLang="en-US" sz="2000">
                <a:solidFill>
                  <a:schemeClr val="tx2"/>
                </a:solidFill>
                <a:latin typeface="Calibri" panose="020F050202020403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7176" name="Rectangle 13">
              <a:extLst>
                <a:ext uri="{FF2B5EF4-FFF2-40B4-BE49-F238E27FC236}">
                  <a16:creationId xmlns:a16="http://schemas.microsoft.com/office/drawing/2014/main" id="{FC61A047-2A06-4300-B959-9D276D7C20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1" y="78"/>
              <a:ext cx="2346" cy="2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Step2  </a:t>
              </a:r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用控制变量法计算阈值</a:t>
              </a:r>
              <a:endParaRPr lang="zh-CN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1" name="Rectangle 10">
            <a:extLst>
              <a:ext uri="{FF2B5EF4-FFF2-40B4-BE49-F238E27FC236}">
                <a16:creationId xmlns:a16="http://schemas.microsoft.com/office/drawing/2014/main" id="{1ABA48B6-5C9D-4691-9625-4972F6085A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67944" y="1420416"/>
            <a:ext cx="3819581" cy="2120709"/>
          </a:xfrm>
          <a:prstGeom prst="rect">
            <a:avLst/>
          </a:prstGeom>
          <a:solidFill>
            <a:srgbClr val="FFFFFF">
              <a:alpha val="81961"/>
            </a:srgbClr>
          </a:solidFill>
          <a:ln w="57150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抢断阈值</a:t>
            </a:r>
            <a:endParaRPr lang="en-US" altLang="zh-CN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zh-CN" altLang="en-US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平均值</a:t>
            </a:r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9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zh-CN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阈值</a:t>
            </a:r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4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E61FEAFB-4408-46DC-BF83-E062CAE3EE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543" y="1162189"/>
            <a:ext cx="2394325" cy="320101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43396755"/>
      </p:ext>
    </p:extLst>
  </p:cSld>
  <p:clrMapOvr>
    <a:masterClrMapping/>
  </p:clrMapOvr>
  <p:transition>
    <p:fade thruBlk="1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AutoShape 5">
            <a:extLst>
              <a:ext uri="{FF2B5EF4-FFF2-40B4-BE49-F238E27FC236}">
                <a16:creationId xmlns:a16="http://schemas.microsoft.com/office/drawing/2014/main" id="{B5F554F6-5997-49D7-BDD1-E047F46866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8813" y="576057"/>
            <a:ext cx="7826375" cy="4299156"/>
          </a:xfrm>
          <a:prstGeom prst="roundRect">
            <a:avLst>
              <a:gd name="adj" fmla="val 3231"/>
            </a:avLst>
          </a:prstGeom>
          <a:noFill/>
          <a:ln w="25400" cmpd="sng">
            <a:solidFill>
              <a:srgbClr val="7F7F7F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1425" tIns="45713" rIns="91425" bIns="45713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40000"/>
              </a:lnSpc>
            </a:pPr>
            <a:endParaRPr lang="zh-CN" altLang="zh-CN" sz="8800" b="1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7172" name="Rectangle 9">
            <a:extLst>
              <a:ext uri="{FF2B5EF4-FFF2-40B4-BE49-F238E27FC236}">
                <a16:creationId xmlns:a16="http://schemas.microsoft.com/office/drawing/2014/main" id="{D0F0ECAD-1EDA-4E3F-AAB8-A00DC70D03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7401" y="706473"/>
            <a:ext cx="7569200" cy="4039842"/>
          </a:xfrm>
          <a:prstGeom prst="roundRect">
            <a:avLst>
              <a:gd name="adj" fmla="val 3486"/>
            </a:avLst>
          </a:prstGeom>
          <a:solidFill>
            <a:schemeClr val="bg1">
              <a:alpha val="3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zh-CN">
              <a:latin typeface="Calibri" panose="020F0502020204030204" pitchFamily="34" charset="0"/>
            </a:endParaRPr>
          </a:p>
        </p:txBody>
      </p:sp>
      <p:grpSp>
        <p:nvGrpSpPr>
          <p:cNvPr id="7173" name="Group 5">
            <a:extLst>
              <a:ext uri="{FF2B5EF4-FFF2-40B4-BE49-F238E27FC236}">
                <a16:creationId xmlns:a16="http://schemas.microsoft.com/office/drawing/2014/main" id="{21E8E808-2D81-49B1-8DCC-FA74C9E43EA9}"/>
              </a:ext>
            </a:extLst>
          </p:cNvPr>
          <p:cNvGrpSpPr>
            <a:grpSpLocks/>
          </p:cNvGrpSpPr>
          <p:nvPr/>
        </p:nvGrpSpPr>
        <p:grpSpPr bwMode="auto">
          <a:xfrm>
            <a:off x="1485901" y="266700"/>
            <a:ext cx="6191250" cy="618714"/>
            <a:chOff x="0" y="0"/>
            <a:chExt cx="3900" cy="408"/>
          </a:xfrm>
        </p:grpSpPr>
        <p:sp>
          <p:nvSpPr>
            <p:cNvPr id="7174" name="AutoShape 3">
              <a:extLst>
                <a:ext uri="{FF2B5EF4-FFF2-40B4-BE49-F238E27FC236}">
                  <a16:creationId xmlns:a16="http://schemas.microsoft.com/office/drawing/2014/main" id="{A207FD9D-7264-464D-B772-A40B1352F4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3900" cy="408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BFBFBF"/>
                </a:gs>
                <a:gs pos="100000">
                  <a:srgbClr val="7F7F7F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7175" name="AutoShape 3">
              <a:extLst>
                <a:ext uri="{FF2B5EF4-FFF2-40B4-BE49-F238E27FC236}">
                  <a16:creationId xmlns:a16="http://schemas.microsoft.com/office/drawing/2014/main" id="{48B1644C-C684-4986-98C9-2889607AF6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57"/>
              <a:ext cx="3900" cy="294"/>
            </a:xfrm>
            <a:prstGeom prst="roundRect">
              <a:avLst>
                <a:gd name="adj" fmla="val 16667"/>
              </a:avLst>
            </a:prstGeom>
            <a:solidFill>
              <a:schemeClr val="tx1">
                <a:alpha val="48000"/>
              </a:schemeClr>
            </a:solidFill>
            <a:ln w="25400" cmpd="sng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0" hangingPunct="0"/>
              <a:endParaRPr lang="zh-CN" altLang="en-US" sz="2000">
                <a:solidFill>
                  <a:schemeClr val="tx2"/>
                </a:solidFill>
                <a:latin typeface="Calibri" panose="020F050202020403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7176" name="Rectangle 13">
              <a:extLst>
                <a:ext uri="{FF2B5EF4-FFF2-40B4-BE49-F238E27FC236}">
                  <a16:creationId xmlns:a16="http://schemas.microsoft.com/office/drawing/2014/main" id="{FC61A047-2A06-4300-B959-9D276D7C20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1" y="78"/>
              <a:ext cx="2346" cy="2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Step2  </a:t>
              </a:r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用控制变量法计算阈值</a:t>
              </a:r>
              <a:endParaRPr lang="zh-CN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1" name="Rectangle 10">
            <a:extLst>
              <a:ext uri="{FF2B5EF4-FFF2-40B4-BE49-F238E27FC236}">
                <a16:creationId xmlns:a16="http://schemas.microsoft.com/office/drawing/2014/main" id="{1ABA48B6-5C9D-4691-9625-4972F6085A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67944" y="1420416"/>
            <a:ext cx="3819581" cy="2120709"/>
          </a:xfrm>
          <a:prstGeom prst="rect">
            <a:avLst/>
          </a:prstGeom>
          <a:solidFill>
            <a:srgbClr val="FFFFFF">
              <a:alpha val="81961"/>
            </a:srgbClr>
          </a:solidFill>
          <a:ln w="57150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盖帽阈值</a:t>
            </a:r>
            <a:endParaRPr lang="en-US" altLang="zh-CN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zh-CN" altLang="en-US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平均值 </a:t>
            </a:r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3.3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zh-CN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阈值 </a:t>
            </a:r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12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A9745052-6A65-4956-A2B7-CDFE528C96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004" y="1038008"/>
            <a:ext cx="2013637" cy="357898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39662507"/>
      </p:ext>
    </p:extLst>
  </p:cSld>
  <p:clrMapOvr>
    <a:masterClrMapping/>
  </p:clrMapOvr>
  <p:transition>
    <p:fade thruBlk="1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AutoShape 5">
            <a:extLst>
              <a:ext uri="{FF2B5EF4-FFF2-40B4-BE49-F238E27FC236}">
                <a16:creationId xmlns:a16="http://schemas.microsoft.com/office/drawing/2014/main" id="{B5F554F6-5997-49D7-BDD1-E047F46866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8813" y="576057"/>
            <a:ext cx="7826375" cy="4299156"/>
          </a:xfrm>
          <a:prstGeom prst="roundRect">
            <a:avLst>
              <a:gd name="adj" fmla="val 3231"/>
            </a:avLst>
          </a:prstGeom>
          <a:noFill/>
          <a:ln w="25400" cmpd="sng">
            <a:solidFill>
              <a:srgbClr val="7F7F7F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1425" tIns="45713" rIns="91425" bIns="45713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40000"/>
              </a:lnSpc>
            </a:pPr>
            <a:endParaRPr lang="zh-CN" altLang="zh-CN" sz="8800" b="1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7172" name="Rectangle 9">
            <a:extLst>
              <a:ext uri="{FF2B5EF4-FFF2-40B4-BE49-F238E27FC236}">
                <a16:creationId xmlns:a16="http://schemas.microsoft.com/office/drawing/2014/main" id="{D0F0ECAD-1EDA-4E3F-AAB8-A00DC70D03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7401" y="706473"/>
            <a:ext cx="7569200" cy="4039842"/>
          </a:xfrm>
          <a:prstGeom prst="roundRect">
            <a:avLst>
              <a:gd name="adj" fmla="val 3486"/>
            </a:avLst>
          </a:prstGeom>
          <a:solidFill>
            <a:schemeClr val="bg1">
              <a:alpha val="3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zh-CN">
              <a:latin typeface="Calibri" panose="020F0502020204030204" pitchFamily="34" charset="0"/>
            </a:endParaRPr>
          </a:p>
        </p:txBody>
      </p:sp>
      <p:grpSp>
        <p:nvGrpSpPr>
          <p:cNvPr id="7173" name="Group 5">
            <a:extLst>
              <a:ext uri="{FF2B5EF4-FFF2-40B4-BE49-F238E27FC236}">
                <a16:creationId xmlns:a16="http://schemas.microsoft.com/office/drawing/2014/main" id="{21E8E808-2D81-49B1-8DCC-FA74C9E43EA9}"/>
              </a:ext>
            </a:extLst>
          </p:cNvPr>
          <p:cNvGrpSpPr>
            <a:grpSpLocks/>
          </p:cNvGrpSpPr>
          <p:nvPr/>
        </p:nvGrpSpPr>
        <p:grpSpPr bwMode="auto">
          <a:xfrm>
            <a:off x="1485901" y="266700"/>
            <a:ext cx="6191250" cy="618714"/>
            <a:chOff x="0" y="0"/>
            <a:chExt cx="3900" cy="408"/>
          </a:xfrm>
        </p:grpSpPr>
        <p:sp>
          <p:nvSpPr>
            <p:cNvPr id="7174" name="AutoShape 3">
              <a:extLst>
                <a:ext uri="{FF2B5EF4-FFF2-40B4-BE49-F238E27FC236}">
                  <a16:creationId xmlns:a16="http://schemas.microsoft.com/office/drawing/2014/main" id="{A207FD9D-7264-464D-B772-A40B1352F4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3900" cy="408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BFBFBF"/>
                </a:gs>
                <a:gs pos="100000">
                  <a:srgbClr val="7F7F7F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7175" name="AutoShape 3">
              <a:extLst>
                <a:ext uri="{FF2B5EF4-FFF2-40B4-BE49-F238E27FC236}">
                  <a16:creationId xmlns:a16="http://schemas.microsoft.com/office/drawing/2014/main" id="{48B1644C-C684-4986-98C9-2889607AF6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57"/>
              <a:ext cx="3900" cy="294"/>
            </a:xfrm>
            <a:prstGeom prst="roundRect">
              <a:avLst>
                <a:gd name="adj" fmla="val 16667"/>
              </a:avLst>
            </a:prstGeom>
            <a:solidFill>
              <a:schemeClr val="tx1">
                <a:alpha val="48000"/>
              </a:schemeClr>
            </a:solidFill>
            <a:ln w="25400" cmpd="sng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0" hangingPunct="0"/>
              <a:endParaRPr lang="zh-CN" altLang="en-US" sz="2000">
                <a:solidFill>
                  <a:schemeClr val="tx2"/>
                </a:solidFill>
                <a:latin typeface="Calibri" panose="020F050202020403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7176" name="Rectangle 13">
              <a:extLst>
                <a:ext uri="{FF2B5EF4-FFF2-40B4-BE49-F238E27FC236}">
                  <a16:creationId xmlns:a16="http://schemas.microsoft.com/office/drawing/2014/main" id="{FC61A047-2A06-4300-B959-9D276D7C20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1" y="78"/>
              <a:ext cx="2346" cy="2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Step2  </a:t>
              </a:r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用控制变量法计算阈值</a:t>
              </a:r>
              <a:endParaRPr lang="zh-CN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1" name="Rectangle 10">
            <a:extLst>
              <a:ext uri="{FF2B5EF4-FFF2-40B4-BE49-F238E27FC236}">
                <a16:creationId xmlns:a16="http://schemas.microsoft.com/office/drawing/2014/main" id="{1ABA48B6-5C9D-4691-9625-4972F6085A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70158" y="1457530"/>
            <a:ext cx="4086441" cy="2536207"/>
          </a:xfrm>
          <a:prstGeom prst="rect">
            <a:avLst/>
          </a:prstGeom>
          <a:solidFill>
            <a:srgbClr val="FFFFFF">
              <a:alpha val="81961"/>
            </a:srgbClr>
          </a:solidFill>
          <a:ln w="57150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扣篮阈值</a:t>
            </a:r>
            <a:endParaRPr lang="en-US" altLang="zh-CN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zh-CN" altLang="en-US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平均值</a:t>
            </a:r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2.2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zh-CN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阈值为负数，概率变化幅度较小</a:t>
            </a:r>
            <a:endParaRPr lang="en-US" altLang="zh-CN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</a:t>
            </a:r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说明扣篮个数对胜负影响相对较小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7024FE7A-70AC-4DAE-9D2B-203FB1D6F7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092" y="1374637"/>
            <a:ext cx="2853226" cy="270199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32462408"/>
      </p:ext>
    </p:extLst>
  </p:cSld>
  <p:clrMapOvr>
    <a:masterClrMapping/>
  </p:clrMapOvr>
  <p:transition>
    <p:fade thruBlk="1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47" name="Group 3">
            <a:extLst>
              <a:ext uri="{FF2B5EF4-FFF2-40B4-BE49-F238E27FC236}">
                <a16:creationId xmlns:a16="http://schemas.microsoft.com/office/drawing/2014/main" id="{C5E16A96-FF13-413B-AF43-0D0323FA7B0B}"/>
              </a:ext>
            </a:extLst>
          </p:cNvPr>
          <p:cNvGrpSpPr>
            <a:grpSpLocks/>
          </p:cNvGrpSpPr>
          <p:nvPr/>
        </p:nvGrpSpPr>
        <p:grpSpPr bwMode="auto">
          <a:xfrm>
            <a:off x="179512" y="238126"/>
            <a:ext cx="3132138" cy="461964"/>
            <a:chOff x="0" y="-22"/>
            <a:chExt cx="1973" cy="291"/>
          </a:xfrm>
        </p:grpSpPr>
        <p:sp>
          <p:nvSpPr>
            <p:cNvPr id="6148" name="Line 4">
              <a:extLst>
                <a:ext uri="{FF2B5EF4-FFF2-40B4-BE49-F238E27FC236}">
                  <a16:creationId xmlns:a16="http://schemas.microsoft.com/office/drawing/2014/main" id="{16C7466A-6A1E-448F-8B69-8B25F693B9E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0" y="217"/>
              <a:ext cx="1973" cy="16"/>
            </a:xfrm>
            <a:prstGeom prst="line">
              <a:avLst/>
            </a:prstGeom>
            <a:noFill/>
            <a:ln w="9525" cmpd="sng">
              <a:solidFill>
                <a:srgbClr val="96969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149" name="Rectangle 5">
              <a:extLst>
                <a:ext uri="{FF2B5EF4-FFF2-40B4-BE49-F238E27FC236}">
                  <a16:creationId xmlns:a16="http://schemas.microsoft.com/office/drawing/2014/main" id="{A021D6FF-74A1-46FD-965D-75800D5A2F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209"/>
              <a:ext cx="136" cy="45"/>
            </a:xfrm>
            <a:prstGeom prst="rect">
              <a:avLst/>
            </a:prstGeom>
            <a:solidFill>
              <a:srgbClr val="808080"/>
            </a:solidFill>
            <a:ln w="9525" cmpd="sng">
              <a:solidFill>
                <a:srgbClr val="333333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150" name="Text Box 6">
              <a:extLst>
                <a:ext uri="{FF2B5EF4-FFF2-40B4-BE49-F238E27FC236}">
                  <a16:creationId xmlns:a16="http://schemas.microsoft.com/office/drawing/2014/main" id="{5DC5F658-8E8C-4782-BC1E-939964AFD92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1" y="-22"/>
              <a:ext cx="1724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400" b="1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背景</a:t>
              </a:r>
              <a:endParaRPr lang="zh-CN" altLang="zh-CN" sz="2400" b="1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14" name="内容占位符 6">
            <a:extLst>
              <a:ext uri="{FF2B5EF4-FFF2-40B4-BE49-F238E27FC236}">
                <a16:creationId xmlns:a16="http://schemas.microsoft.com/office/drawing/2014/main" id="{97945914-A00D-430D-B159-0A5B14F3F97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9" r="2064"/>
          <a:stretch/>
        </p:blipFill>
        <p:spPr bwMode="auto">
          <a:xfrm>
            <a:off x="306159" y="1207789"/>
            <a:ext cx="5400600" cy="290586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5" name="内容占位符 6">
            <a:extLst>
              <a:ext uri="{FF2B5EF4-FFF2-40B4-BE49-F238E27FC236}">
                <a16:creationId xmlns:a16="http://schemas.microsoft.com/office/drawing/2014/main" id="{7984B353-1CBE-4F39-86CE-D8390A063C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84168" y="844352"/>
            <a:ext cx="2605654" cy="363273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</p:cSld>
  <p:clrMapOvr>
    <a:masterClrMapping/>
  </p:clrMapOvr>
  <p:transition>
    <p:fade thruBlk="1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AutoShape 5">
            <a:extLst>
              <a:ext uri="{FF2B5EF4-FFF2-40B4-BE49-F238E27FC236}">
                <a16:creationId xmlns:a16="http://schemas.microsoft.com/office/drawing/2014/main" id="{B5F554F6-5997-49D7-BDD1-E047F46866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8813" y="576057"/>
            <a:ext cx="7826375" cy="4299156"/>
          </a:xfrm>
          <a:prstGeom prst="roundRect">
            <a:avLst>
              <a:gd name="adj" fmla="val 3231"/>
            </a:avLst>
          </a:prstGeom>
          <a:noFill/>
          <a:ln w="25400" cmpd="sng">
            <a:solidFill>
              <a:srgbClr val="7F7F7F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1425" tIns="45713" rIns="91425" bIns="45713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40000"/>
              </a:lnSpc>
            </a:pPr>
            <a:endParaRPr lang="zh-CN" altLang="zh-CN" sz="8800" b="1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7172" name="Rectangle 9">
            <a:extLst>
              <a:ext uri="{FF2B5EF4-FFF2-40B4-BE49-F238E27FC236}">
                <a16:creationId xmlns:a16="http://schemas.microsoft.com/office/drawing/2014/main" id="{D0F0ECAD-1EDA-4E3F-AAB8-A00DC70D03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7401" y="706473"/>
            <a:ext cx="7569200" cy="4039842"/>
          </a:xfrm>
          <a:prstGeom prst="roundRect">
            <a:avLst>
              <a:gd name="adj" fmla="val 3486"/>
            </a:avLst>
          </a:prstGeom>
          <a:solidFill>
            <a:schemeClr val="bg1">
              <a:alpha val="3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zh-CN">
              <a:latin typeface="Calibri" panose="020F0502020204030204" pitchFamily="34" charset="0"/>
            </a:endParaRPr>
          </a:p>
        </p:txBody>
      </p:sp>
      <p:grpSp>
        <p:nvGrpSpPr>
          <p:cNvPr id="7173" name="Group 5">
            <a:extLst>
              <a:ext uri="{FF2B5EF4-FFF2-40B4-BE49-F238E27FC236}">
                <a16:creationId xmlns:a16="http://schemas.microsoft.com/office/drawing/2014/main" id="{21E8E808-2D81-49B1-8DCC-FA74C9E43EA9}"/>
              </a:ext>
            </a:extLst>
          </p:cNvPr>
          <p:cNvGrpSpPr>
            <a:grpSpLocks/>
          </p:cNvGrpSpPr>
          <p:nvPr/>
        </p:nvGrpSpPr>
        <p:grpSpPr bwMode="auto">
          <a:xfrm>
            <a:off x="1485901" y="266700"/>
            <a:ext cx="6191250" cy="618714"/>
            <a:chOff x="0" y="0"/>
            <a:chExt cx="3900" cy="408"/>
          </a:xfrm>
        </p:grpSpPr>
        <p:sp>
          <p:nvSpPr>
            <p:cNvPr id="7174" name="AutoShape 3">
              <a:extLst>
                <a:ext uri="{FF2B5EF4-FFF2-40B4-BE49-F238E27FC236}">
                  <a16:creationId xmlns:a16="http://schemas.microsoft.com/office/drawing/2014/main" id="{A207FD9D-7264-464D-B772-A40B1352F4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3900" cy="408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BFBFBF"/>
                </a:gs>
                <a:gs pos="100000">
                  <a:srgbClr val="7F7F7F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7175" name="AutoShape 3">
              <a:extLst>
                <a:ext uri="{FF2B5EF4-FFF2-40B4-BE49-F238E27FC236}">
                  <a16:creationId xmlns:a16="http://schemas.microsoft.com/office/drawing/2014/main" id="{48B1644C-C684-4986-98C9-2889607AF6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57"/>
              <a:ext cx="3900" cy="294"/>
            </a:xfrm>
            <a:prstGeom prst="roundRect">
              <a:avLst>
                <a:gd name="adj" fmla="val 16667"/>
              </a:avLst>
            </a:prstGeom>
            <a:solidFill>
              <a:schemeClr val="tx1">
                <a:alpha val="48000"/>
              </a:schemeClr>
            </a:solidFill>
            <a:ln w="25400" cmpd="sng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0" hangingPunct="0"/>
              <a:endParaRPr lang="zh-CN" altLang="en-US" sz="2000">
                <a:solidFill>
                  <a:schemeClr val="tx2"/>
                </a:solidFill>
                <a:latin typeface="Calibri" panose="020F050202020403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7176" name="Rectangle 13">
              <a:extLst>
                <a:ext uri="{FF2B5EF4-FFF2-40B4-BE49-F238E27FC236}">
                  <a16:creationId xmlns:a16="http://schemas.microsoft.com/office/drawing/2014/main" id="{FC61A047-2A06-4300-B959-9D276D7C20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1" y="78"/>
              <a:ext cx="2346" cy="2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Step2  </a:t>
              </a:r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用控制变量法计算阈值</a:t>
              </a:r>
              <a:endParaRPr lang="zh-CN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1" name="Rectangle 10">
            <a:extLst>
              <a:ext uri="{FF2B5EF4-FFF2-40B4-BE49-F238E27FC236}">
                <a16:creationId xmlns:a16="http://schemas.microsoft.com/office/drawing/2014/main" id="{1ABA48B6-5C9D-4691-9625-4972F6085A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1508" y="950082"/>
            <a:ext cx="7240983" cy="3782702"/>
          </a:xfrm>
          <a:prstGeom prst="rect">
            <a:avLst/>
          </a:prstGeom>
          <a:solidFill>
            <a:srgbClr val="FFFFFF">
              <a:alpha val="81961"/>
            </a:srgbClr>
          </a:solidFill>
          <a:ln w="57150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进攻篮板和扣篮阈值为负数，概率变化幅度较小，说明进攻篮板和扣篮对胜负影响相对较小。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（与进攻篮板相比）当防守篮板个数变化时，赢球概率变化幅度较大，防守篮板的个数对胜负影响更大。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大多数特征阈值小于平均值。分析原因为：主要是被那些比较激烈、双方参数差不多的比赛影响，这些比赛会导致平均值变大</a:t>
            </a:r>
            <a:endParaRPr lang="en-US" altLang="zh-CN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将所有特征的平均值代入计算，发现赢得比赛的概率为</a:t>
            </a:r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0.63</a:t>
            </a:r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，说明北京队只要正常发挥就能赢得比赛，也说明北京队平均赢球次数比输球次数多。</a:t>
            </a:r>
          </a:p>
        </p:txBody>
      </p:sp>
    </p:spTree>
    <p:extLst>
      <p:ext uri="{BB962C8B-B14F-4D97-AF65-F5344CB8AC3E}">
        <p14:creationId xmlns:p14="http://schemas.microsoft.com/office/powerpoint/2010/main" val="560396283"/>
      </p:ext>
    </p:extLst>
  </p:cSld>
  <p:clrMapOvr>
    <a:masterClrMapping/>
  </p:clrMapOvr>
  <p:transition>
    <p:fade thruBlk="1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AutoShape 5">
            <a:extLst>
              <a:ext uri="{FF2B5EF4-FFF2-40B4-BE49-F238E27FC236}">
                <a16:creationId xmlns:a16="http://schemas.microsoft.com/office/drawing/2014/main" id="{B5F554F6-5997-49D7-BDD1-E047F46866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8813" y="576057"/>
            <a:ext cx="7826375" cy="4299156"/>
          </a:xfrm>
          <a:prstGeom prst="roundRect">
            <a:avLst>
              <a:gd name="adj" fmla="val 3231"/>
            </a:avLst>
          </a:prstGeom>
          <a:noFill/>
          <a:ln w="25400" cmpd="sng">
            <a:solidFill>
              <a:srgbClr val="7F7F7F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1425" tIns="45713" rIns="91425" bIns="45713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40000"/>
              </a:lnSpc>
            </a:pPr>
            <a:endParaRPr lang="zh-CN" altLang="zh-CN" sz="8800" b="1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7172" name="Rectangle 9">
            <a:extLst>
              <a:ext uri="{FF2B5EF4-FFF2-40B4-BE49-F238E27FC236}">
                <a16:creationId xmlns:a16="http://schemas.microsoft.com/office/drawing/2014/main" id="{D0F0ECAD-1EDA-4E3F-AAB8-A00DC70D03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7401" y="706473"/>
            <a:ext cx="7569200" cy="4039842"/>
          </a:xfrm>
          <a:prstGeom prst="roundRect">
            <a:avLst>
              <a:gd name="adj" fmla="val 3486"/>
            </a:avLst>
          </a:prstGeom>
          <a:solidFill>
            <a:schemeClr val="bg1">
              <a:alpha val="3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zh-CN">
              <a:latin typeface="Calibri" panose="020F0502020204030204" pitchFamily="34" charset="0"/>
            </a:endParaRPr>
          </a:p>
        </p:txBody>
      </p:sp>
      <p:grpSp>
        <p:nvGrpSpPr>
          <p:cNvPr id="7173" name="Group 5">
            <a:extLst>
              <a:ext uri="{FF2B5EF4-FFF2-40B4-BE49-F238E27FC236}">
                <a16:creationId xmlns:a16="http://schemas.microsoft.com/office/drawing/2014/main" id="{21E8E808-2D81-49B1-8DCC-FA74C9E43EA9}"/>
              </a:ext>
            </a:extLst>
          </p:cNvPr>
          <p:cNvGrpSpPr>
            <a:grpSpLocks/>
          </p:cNvGrpSpPr>
          <p:nvPr/>
        </p:nvGrpSpPr>
        <p:grpSpPr bwMode="auto">
          <a:xfrm>
            <a:off x="1485901" y="266700"/>
            <a:ext cx="6191250" cy="618714"/>
            <a:chOff x="0" y="0"/>
            <a:chExt cx="3900" cy="408"/>
          </a:xfrm>
        </p:grpSpPr>
        <p:sp>
          <p:nvSpPr>
            <p:cNvPr id="7174" name="AutoShape 3">
              <a:extLst>
                <a:ext uri="{FF2B5EF4-FFF2-40B4-BE49-F238E27FC236}">
                  <a16:creationId xmlns:a16="http://schemas.microsoft.com/office/drawing/2014/main" id="{A207FD9D-7264-464D-B772-A40B1352F4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3900" cy="408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BFBFBF"/>
                </a:gs>
                <a:gs pos="100000">
                  <a:srgbClr val="7F7F7F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7175" name="AutoShape 3">
              <a:extLst>
                <a:ext uri="{FF2B5EF4-FFF2-40B4-BE49-F238E27FC236}">
                  <a16:creationId xmlns:a16="http://schemas.microsoft.com/office/drawing/2014/main" id="{48B1644C-C684-4986-98C9-2889607AF6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57"/>
              <a:ext cx="3900" cy="294"/>
            </a:xfrm>
            <a:prstGeom prst="roundRect">
              <a:avLst>
                <a:gd name="adj" fmla="val 16667"/>
              </a:avLst>
            </a:prstGeom>
            <a:solidFill>
              <a:schemeClr val="tx1">
                <a:alpha val="48000"/>
              </a:schemeClr>
            </a:solidFill>
            <a:ln w="25400" cmpd="sng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0" hangingPunct="0"/>
              <a:endParaRPr lang="zh-CN" altLang="en-US" sz="2000">
                <a:solidFill>
                  <a:schemeClr val="tx2"/>
                </a:solidFill>
                <a:latin typeface="Calibri" panose="020F050202020403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7176" name="Rectangle 13">
              <a:extLst>
                <a:ext uri="{FF2B5EF4-FFF2-40B4-BE49-F238E27FC236}">
                  <a16:creationId xmlns:a16="http://schemas.microsoft.com/office/drawing/2014/main" id="{FC61A047-2A06-4300-B959-9D276D7C20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4" y="78"/>
              <a:ext cx="1879" cy="2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为何会有不准确的地方</a:t>
              </a:r>
              <a:endParaRPr lang="zh-CN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36" name="内容占位符 4">
            <a:extLst>
              <a:ext uri="{FF2B5EF4-FFF2-40B4-BE49-F238E27FC236}">
                <a16:creationId xmlns:a16="http://schemas.microsoft.com/office/drawing/2014/main" id="{4DF38502-7007-451D-A97C-7985F3FBC7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87824" y="978240"/>
            <a:ext cx="2088232" cy="3714269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7" name="图片 36">
            <a:extLst>
              <a:ext uri="{FF2B5EF4-FFF2-40B4-BE49-F238E27FC236}">
                <a16:creationId xmlns:a16="http://schemas.microsoft.com/office/drawing/2014/main" id="{21BB6C76-110E-4A42-9E31-538E5D270E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540" y="978240"/>
            <a:ext cx="2088232" cy="3714269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sp>
        <p:nvSpPr>
          <p:cNvPr id="38" name="Rectangle 10">
            <a:extLst>
              <a:ext uri="{FF2B5EF4-FFF2-40B4-BE49-F238E27FC236}">
                <a16:creationId xmlns:a16="http://schemas.microsoft.com/office/drawing/2014/main" id="{8B9AD8BE-9279-4B2F-A129-61A128F954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05460" y="1421097"/>
            <a:ext cx="3064443" cy="32600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285750" indent="-285750">
              <a:lnSpc>
                <a:spcPct val="145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数据不能反应比赛的全部，具有一定的“欺骗性”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45000"/>
              </a:lnSpc>
              <a:buFont typeface="Wingdings" panose="05000000000000000000" pitchFamily="2" charset="2"/>
              <a:buChar char="Ø"/>
            </a:pP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45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只能反应大致趋势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45000"/>
              </a:lnSpc>
              <a:buFont typeface="Wingdings" panose="05000000000000000000" pitchFamily="2" charset="2"/>
              <a:buChar char="Ø"/>
            </a:pP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45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总是有那种“得势不得分”的比赛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45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“势均力敌”判断困难</a:t>
            </a:r>
          </a:p>
        </p:txBody>
      </p:sp>
    </p:spTree>
  </p:cSld>
  <p:clrMapOvr>
    <a:masterClrMapping/>
  </p:clrMapOvr>
  <p:transition>
    <p:fade thruBlk="1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6758B672-829D-40C2-94FB-B024CEDF29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0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5123" name="Group 3">
            <a:extLst>
              <a:ext uri="{FF2B5EF4-FFF2-40B4-BE49-F238E27FC236}">
                <a16:creationId xmlns:a16="http://schemas.microsoft.com/office/drawing/2014/main" id="{17CEEB2F-288D-484D-9B70-6A71C637856F}"/>
              </a:ext>
            </a:extLst>
          </p:cNvPr>
          <p:cNvGrpSpPr>
            <a:grpSpLocks/>
          </p:cNvGrpSpPr>
          <p:nvPr/>
        </p:nvGrpSpPr>
        <p:grpSpPr bwMode="auto">
          <a:xfrm>
            <a:off x="1908175" y="2068488"/>
            <a:ext cx="5327650" cy="711200"/>
            <a:chOff x="0" y="0"/>
            <a:chExt cx="3356" cy="448"/>
          </a:xfrm>
        </p:grpSpPr>
        <p:grpSp>
          <p:nvGrpSpPr>
            <p:cNvPr id="5124" name="Group 4">
              <a:extLst>
                <a:ext uri="{FF2B5EF4-FFF2-40B4-BE49-F238E27FC236}">
                  <a16:creationId xmlns:a16="http://schemas.microsoft.com/office/drawing/2014/main" id="{B8CEBF81-4009-484D-B056-67F94978663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0"/>
              <a:ext cx="3356" cy="448"/>
              <a:chOff x="0" y="0"/>
              <a:chExt cx="3356" cy="448"/>
            </a:xfrm>
          </p:grpSpPr>
          <p:sp>
            <p:nvSpPr>
              <p:cNvPr id="5125" name="AutoShape 5">
                <a:extLst>
                  <a:ext uri="{FF2B5EF4-FFF2-40B4-BE49-F238E27FC236}">
                    <a16:creationId xmlns:a16="http://schemas.microsoft.com/office/drawing/2014/main" id="{7A7525FD-19CD-43F3-95BC-837A7813D9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0"/>
                <a:ext cx="3356" cy="448"/>
              </a:xfrm>
              <a:prstGeom prst="roundRect">
                <a:avLst>
                  <a:gd name="adj" fmla="val 5838"/>
                </a:avLst>
              </a:prstGeom>
              <a:gradFill rotWithShape="1">
                <a:gsLst>
                  <a:gs pos="0">
                    <a:srgbClr val="1C1C1C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ffectLst>
                <a:prstShdw prst="shdw18" dist="17961" dir="13500000">
                  <a:srgbClr val="1C1C1C">
                    <a:gamma/>
                    <a:shade val="60000"/>
                    <a:invGamma/>
                  </a:srgbClr>
                </a:prst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126" name="AutoShape 6">
                <a:extLst>
                  <a:ext uri="{FF2B5EF4-FFF2-40B4-BE49-F238E27FC236}">
                    <a16:creationId xmlns:a16="http://schemas.microsoft.com/office/drawing/2014/main" id="{60EA2B0D-878E-4007-92E0-282BB3C4B1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" y="20"/>
                <a:ext cx="3302" cy="407"/>
              </a:xfrm>
              <a:prstGeom prst="roundRect">
                <a:avLst>
                  <a:gd name="adj" fmla="val 5838"/>
                </a:avLst>
              </a:prstGeom>
              <a:gradFill rotWithShape="1">
                <a:gsLst>
                  <a:gs pos="0">
                    <a:srgbClr val="C0C0C0"/>
                  </a:gs>
                  <a:gs pos="100000">
                    <a:schemeClr val="bg1"/>
                  </a:gs>
                </a:gsLst>
                <a:lin ang="0" scaled="1"/>
              </a:gradFill>
              <a:ln w="9525" cmpd="sng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5127" name="Text Box 7">
              <a:extLst>
                <a:ext uri="{FF2B5EF4-FFF2-40B4-BE49-F238E27FC236}">
                  <a16:creationId xmlns:a16="http://schemas.microsoft.com/office/drawing/2014/main" id="{6117DB78-88C2-4DDA-8B49-CCF074E2105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0" y="41"/>
              <a:ext cx="3039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zh-CN" altLang="en-US" sz="3200" b="1" dirty="0">
                  <a:ea typeface="微软雅黑" panose="020B0503020204020204" pitchFamily="34" charset="-122"/>
                </a:rPr>
                <a:t>总结</a:t>
              </a:r>
              <a:endParaRPr lang="zh-CN" altLang="zh-CN" sz="3200" b="1" dirty="0"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25133490"/>
      </p:ext>
    </p:extLst>
  </p:cSld>
  <p:clrMapOvr>
    <a:masterClrMapping/>
  </p:clrMapOvr>
  <p:transition>
    <p:fade thruBlk="1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832467-53DA-431B-A796-42419F396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540568" y="478839"/>
            <a:ext cx="8229600" cy="857250"/>
          </a:xfrm>
        </p:spPr>
        <p:txBody>
          <a:bodyPr/>
          <a:lstStyle/>
          <a:p>
            <a:r>
              <a:rPr lang="zh-CN" altLang="en-US" sz="3600" b="1" dirty="0">
                <a:solidFill>
                  <a:schemeClr val="bg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北京首钢什么时候能赢球？</a:t>
            </a: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F6129AFB-6470-4752-A94A-C430085F2EEA}"/>
              </a:ext>
            </a:extLst>
          </p:cNvPr>
          <p:cNvSpPr txBox="1">
            <a:spLocks/>
          </p:cNvSpPr>
          <p:nvPr/>
        </p:nvSpPr>
        <p:spPr bwMode="auto">
          <a:xfrm>
            <a:off x="323528" y="857170"/>
            <a:ext cx="8229600" cy="857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FontTx/>
            </a:pPr>
            <a:r>
              <a:rPr lang="zh-CN" altLang="en-US" b="1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北京首钢什么时候能赢球？</a:t>
            </a:r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EDD9A474-3A59-496F-85C6-88E42CE68DE9}"/>
              </a:ext>
            </a:extLst>
          </p:cNvPr>
          <p:cNvSpPr txBox="1">
            <a:spLocks/>
          </p:cNvSpPr>
          <p:nvPr/>
        </p:nvSpPr>
        <p:spPr bwMode="auto">
          <a:xfrm>
            <a:off x="914400" y="1377025"/>
            <a:ext cx="8229600" cy="857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FontTx/>
            </a:pPr>
            <a:r>
              <a:rPr lang="zh-CN" altLang="en-US" sz="4800" b="1" dirty="0">
                <a:solidFill>
                  <a:srgbClr val="2052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北京首钢什么时候能赢球？</a:t>
            </a:r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80C1615B-5C76-4499-8A5E-03313B5F1200}"/>
              </a:ext>
            </a:extLst>
          </p:cNvPr>
          <p:cNvSpPr txBox="1">
            <a:spLocks/>
          </p:cNvSpPr>
          <p:nvPr/>
        </p:nvSpPr>
        <p:spPr bwMode="auto">
          <a:xfrm rot="2266792">
            <a:off x="4487709" y="2756211"/>
            <a:ext cx="2117314" cy="857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FontTx/>
            </a:pPr>
            <a:r>
              <a:rPr lang="zh-CN" altLang="en-US" sz="10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赢</a:t>
            </a:r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5529F20E-E5E9-4C3C-BBC6-C24B054D094B}"/>
              </a:ext>
            </a:extLst>
          </p:cNvPr>
          <p:cNvSpPr txBox="1">
            <a:spLocks/>
          </p:cNvSpPr>
          <p:nvPr/>
        </p:nvSpPr>
        <p:spPr bwMode="auto">
          <a:xfrm rot="20369923">
            <a:off x="5861890" y="3332790"/>
            <a:ext cx="2117314" cy="857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FontTx/>
            </a:pPr>
            <a:r>
              <a:rPr lang="zh-CN" altLang="en-US" sz="7200" b="1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球</a:t>
            </a: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8EB7FB18-1C04-492F-BBF2-5EE22646E452}"/>
              </a:ext>
            </a:extLst>
          </p:cNvPr>
          <p:cNvSpPr txBox="1">
            <a:spLocks/>
          </p:cNvSpPr>
          <p:nvPr/>
        </p:nvSpPr>
        <p:spPr bwMode="auto">
          <a:xfrm>
            <a:off x="-1590172" y="2584196"/>
            <a:ext cx="8229600" cy="857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FontTx/>
            </a:pPr>
            <a:r>
              <a:rPr lang="zh-CN" altLang="en-US" sz="6000" b="1" dirty="0">
                <a:solidFill>
                  <a:schemeClr val="accent3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什么时候</a:t>
            </a:r>
          </a:p>
        </p:txBody>
      </p:sp>
      <p:sp>
        <p:nvSpPr>
          <p:cNvPr id="10" name="标题 1">
            <a:extLst>
              <a:ext uri="{FF2B5EF4-FFF2-40B4-BE49-F238E27FC236}">
                <a16:creationId xmlns:a16="http://schemas.microsoft.com/office/drawing/2014/main" id="{5EE89AA2-AC76-4535-A268-8D402B8905E5}"/>
              </a:ext>
            </a:extLst>
          </p:cNvPr>
          <p:cNvSpPr txBox="1">
            <a:spLocks/>
          </p:cNvSpPr>
          <p:nvPr/>
        </p:nvSpPr>
        <p:spPr bwMode="auto">
          <a:xfrm>
            <a:off x="7500031" y="2159303"/>
            <a:ext cx="2691070" cy="30158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FontTx/>
            </a:pPr>
            <a:r>
              <a:rPr lang="zh-CN" altLang="en-US" sz="20000" b="1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？</a:t>
            </a:r>
          </a:p>
        </p:txBody>
      </p:sp>
      <p:pic>
        <p:nvPicPr>
          <p:cNvPr id="2050" name="Picture 2" descr="查看源图像">
            <a:extLst>
              <a:ext uri="{FF2B5EF4-FFF2-40B4-BE49-F238E27FC236}">
                <a16:creationId xmlns:a16="http://schemas.microsoft.com/office/drawing/2014/main" id="{F341747A-F9EE-4181-BF97-3EC4AB6A9E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8F8F8"/>
              </a:clrFrom>
              <a:clrTo>
                <a:srgbClr val="F8F8F8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170414"/>
            <a:ext cx="1974674" cy="1974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标题 1">
            <a:extLst>
              <a:ext uri="{FF2B5EF4-FFF2-40B4-BE49-F238E27FC236}">
                <a16:creationId xmlns:a16="http://schemas.microsoft.com/office/drawing/2014/main" id="{749BE4AA-EC4D-497F-9022-CE98C5E3AB9D}"/>
              </a:ext>
            </a:extLst>
          </p:cNvPr>
          <p:cNvSpPr txBox="1">
            <a:spLocks/>
          </p:cNvSpPr>
          <p:nvPr/>
        </p:nvSpPr>
        <p:spPr bwMode="auto">
          <a:xfrm>
            <a:off x="444402" y="2977106"/>
            <a:ext cx="4896544" cy="857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FontTx/>
            </a:pPr>
            <a:r>
              <a:rPr lang="zh-CN" altLang="en-US" sz="6000" b="1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什么时候</a:t>
            </a:r>
          </a:p>
        </p:txBody>
      </p:sp>
    </p:spTree>
    <p:extLst>
      <p:ext uri="{BB962C8B-B14F-4D97-AF65-F5344CB8AC3E}">
        <p14:creationId xmlns:p14="http://schemas.microsoft.com/office/powerpoint/2010/main" val="812941292"/>
      </p:ext>
    </p:extLst>
  </p:cSld>
  <p:clrMapOvr>
    <a:masterClrMapping/>
  </p:clrMapOvr>
  <p:transition>
    <p:fade thruBlk="1"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D7C845-BC06-4782-B11D-52388CF32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4A4EB81-378E-4D6A-BCAD-FAC02558E9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grpSp>
        <p:nvGrpSpPr>
          <p:cNvPr id="4" name="Group 5">
            <a:extLst>
              <a:ext uri="{FF2B5EF4-FFF2-40B4-BE49-F238E27FC236}">
                <a16:creationId xmlns:a16="http://schemas.microsoft.com/office/drawing/2014/main" id="{7B243C4D-8005-4DBE-95DB-8F6B41E120CE}"/>
              </a:ext>
            </a:extLst>
          </p:cNvPr>
          <p:cNvGrpSpPr>
            <a:grpSpLocks/>
          </p:cNvGrpSpPr>
          <p:nvPr/>
        </p:nvGrpSpPr>
        <p:grpSpPr bwMode="auto">
          <a:xfrm>
            <a:off x="1485901" y="266700"/>
            <a:ext cx="6191250" cy="618714"/>
            <a:chOff x="0" y="0"/>
            <a:chExt cx="3900" cy="408"/>
          </a:xfrm>
        </p:grpSpPr>
        <p:sp>
          <p:nvSpPr>
            <p:cNvPr id="5" name="AutoShape 3">
              <a:extLst>
                <a:ext uri="{FF2B5EF4-FFF2-40B4-BE49-F238E27FC236}">
                  <a16:creationId xmlns:a16="http://schemas.microsoft.com/office/drawing/2014/main" id="{0A10AA07-3C78-4444-8B1B-16E9836CFB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3900" cy="408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BFBFBF"/>
                </a:gs>
                <a:gs pos="100000">
                  <a:srgbClr val="7F7F7F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6" name="AutoShape 3">
              <a:extLst>
                <a:ext uri="{FF2B5EF4-FFF2-40B4-BE49-F238E27FC236}">
                  <a16:creationId xmlns:a16="http://schemas.microsoft.com/office/drawing/2014/main" id="{0554DD41-FC66-444D-B30E-1AE641A02B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57"/>
              <a:ext cx="3900" cy="294"/>
            </a:xfrm>
            <a:prstGeom prst="roundRect">
              <a:avLst>
                <a:gd name="adj" fmla="val 16667"/>
              </a:avLst>
            </a:prstGeom>
            <a:solidFill>
              <a:schemeClr val="tx1">
                <a:alpha val="48000"/>
              </a:schemeClr>
            </a:solidFill>
            <a:ln w="25400" cmpd="sng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0" hangingPunct="0"/>
              <a:endParaRPr lang="zh-CN" altLang="en-US" sz="2000">
                <a:solidFill>
                  <a:schemeClr val="tx2"/>
                </a:solidFill>
                <a:latin typeface="Calibri" panose="020F050202020403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7" name="Rectangle 13">
              <a:extLst>
                <a:ext uri="{FF2B5EF4-FFF2-40B4-BE49-F238E27FC236}">
                  <a16:creationId xmlns:a16="http://schemas.microsoft.com/office/drawing/2014/main" id="{55EDC161-0DF4-4A56-9686-FE48FF52FC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4" y="78"/>
              <a:ext cx="1879" cy="2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阈值</a:t>
              </a:r>
              <a:endParaRPr lang="zh-CN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3" name="文本框 12">
            <a:extLst>
              <a:ext uri="{FF2B5EF4-FFF2-40B4-BE49-F238E27FC236}">
                <a16:creationId xmlns:a16="http://schemas.microsoft.com/office/drawing/2014/main" id="{5301D680-60C4-4941-AF47-9E777A54BF05}"/>
              </a:ext>
            </a:extLst>
          </p:cNvPr>
          <p:cNvSpPr txBox="1"/>
          <p:nvPr/>
        </p:nvSpPr>
        <p:spPr>
          <a:xfrm>
            <a:off x="1907704" y="1996480"/>
            <a:ext cx="4752528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作图得出阈值：</a:t>
            </a:r>
            <a:endParaRPr lang="en-US" altLang="zh-CN" dirty="0"/>
          </a:p>
          <a:p>
            <a:r>
              <a:rPr lang="zh-CN" altLang="en-US" dirty="0"/>
              <a:t>2分 0.51 3分 0.367 罚球 0.717 防守篮板 29   助攻 16.55      抢断8.29  失误 11.91 扣篮3.19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计算得出阈值：</a:t>
            </a:r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分</a:t>
            </a:r>
            <a:r>
              <a:rPr lang="en-US" altLang="zh-CN" dirty="0"/>
              <a:t>0.65  3</a:t>
            </a:r>
            <a:r>
              <a:rPr lang="zh-CN" altLang="en-US" dirty="0"/>
              <a:t>分</a:t>
            </a:r>
            <a:r>
              <a:rPr lang="en-US" altLang="zh-CN" dirty="0"/>
              <a:t>0.50  </a:t>
            </a:r>
            <a:r>
              <a:rPr lang="zh-CN" altLang="en-US" dirty="0"/>
              <a:t>防守篮板</a:t>
            </a:r>
            <a:r>
              <a:rPr lang="en-US" altLang="zh-CN" dirty="0"/>
              <a:t>25 </a:t>
            </a:r>
            <a:r>
              <a:rPr lang="zh-CN" altLang="en-US" dirty="0"/>
              <a:t>助攻</a:t>
            </a:r>
            <a:r>
              <a:rPr lang="en-US" altLang="zh-CN" dirty="0"/>
              <a:t>13 </a:t>
            </a:r>
            <a:r>
              <a:rPr lang="zh-CN" altLang="en-US" dirty="0"/>
              <a:t>犯规</a:t>
            </a:r>
            <a:r>
              <a:rPr lang="en-US" altLang="zh-CN" dirty="0"/>
              <a:t>33  </a:t>
            </a:r>
            <a:r>
              <a:rPr lang="zh-CN" altLang="en-US" dirty="0"/>
              <a:t>抢断</a:t>
            </a:r>
            <a:r>
              <a:rPr lang="en-US" altLang="zh-CN" dirty="0"/>
              <a:t>4 </a:t>
            </a:r>
            <a:r>
              <a:rPr lang="zh-CN" altLang="en-US" dirty="0"/>
              <a:t>盖帽</a:t>
            </a:r>
            <a:r>
              <a:rPr lang="en-US" altLang="zh-CN" dirty="0"/>
              <a:t>12  </a:t>
            </a:r>
            <a:r>
              <a:rPr lang="zh-CN" altLang="en-US" dirty="0"/>
              <a:t>失误</a:t>
            </a:r>
            <a:r>
              <a:rPr lang="en-US" altLang="zh-CN" dirty="0"/>
              <a:t>22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8135138"/>
      </p:ext>
    </p:extLst>
  </p:cSld>
  <p:clrMapOvr>
    <a:masterClrMapping/>
  </p:clrMapOvr>
  <p:transition>
    <p:fade thruBlk="1"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73" name="Group 5">
            <a:extLst>
              <a:ext uri="{FF2B5EF4-FFF2-40B4-BE49-F238E27FC236}">
                <a16:creationId xmlns:a16="http://schemas.microsoft.com/office/drawing/2014/main" id="{21E8E808-2D81-49B1-8DCC-FA74C9E43EA9}"/>
              </a:ext>
            </a:extLst>
          </p:cNvPr>
          <p:cNvGrpSpPr>
            <a:grpSpLocks/>
          </p:cNvGrpSpPr>
          <p:nvPr/>
        </p:nvGrpSpPr>
        <p:grpSpPr bwMode="auto">
          <a:xfrm>
            <a:off x="1485901" y="266700"/>
            <a:ext cx="6191250" cy="618714"/>
            <a:chOff x="0" y="0"/>
            <a:chExt cx="3900" cy="408"/>
          </a:xfrm>
        </p:grpSpPr>
        <p:sp>
          <p:nvSpPr>
            <p:cNvPr id="7174" name="AutoShape 3">
              <a:extLst>
                <a:ext uri="{FF2B5EF4-FFF2-40B4-BE49-F238E27FC236}">
                  <a16:creationId xmlns:a16="http://schemas.microsoft.com/office/drawing/2014/main" id="{A207FD9D-7264-464D-B772-A40B1352F4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3900" cy="408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BFBFBF"/>
                </a:gs>
                <a:gs pos="100000">
                  <a:srgbClr val="7F7F7F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7175" name="AutoShape 3">
              <a:extLst>
                <a:ext uri="{FF2B5EF4-FFF2-40B4-BE49-F238E27FC236}">
                  <a16:creationId xmlns:a16="http://schemas.microsoft.com/office/drawing/2014/main" id="{48B1644C-C684-4986-98C9-2889607AF6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57"/>
              <a:ext cx="3900" cy="294"/>
            </a:xfrm>
            <a:prstGeom prst="roundRect">
              <a:avLst>
                <a:gd name="adj" fmla="val 16667"/>
              </a:avLst>
            </a:prstGeom>
            <a:solidFill>
              <a:schemeClr val="tx1">
                <a:alpha val="48000"/>
              </a:schemeClr>
            </a:solidFill>
            <a:ln w="25400" cmpd="sng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0" hangingPunct="0"/>
              <a:endParaRPr lang="zh-CN" altLang="en-US" sz="2000">
                <a:solidFill>
                  <a:schemeClr val="tx2"/>
                </a:solidFill>
                <a:latin typeface="Calibri" panose="020F050202020403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7176" name="Rectangle 13">
              <a:extLst>
                <a:ext uri="{FF2B5EF4-FFF2-40B4-BE49-F238E27FC236}">
                  <a16:creationId xmlns:a16="http://schemas.microsoft.com/office/drawing/2014/main" id="{FC61A047-2A06-4300-B959-9D276D7C20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4" y="78"/>
              <a:ext cx="1879" cy="2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测试</a:t>
              </a:r>
              <a:r>
                <a:rPr lang="en-US" altLang="zh-CN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——</a:t>
              </a:r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近</a:t>
              </a:r>
              <a:r>
                <a:rPr lang="en-US" altLang="zh-CN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场比赛</a:t>
              </a:r>
              <a:endParaRPr lang="zh-CN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11" name="图片 10">
            <a:extLst>
              <a:ext uri="{FF2B5EF4-FFF2-40B4-BE49-F238E27FC236}">
                <a16:creationId xmlns:a16="http://schemas.microsoft.com/office/drawing/2014/main" id="{5D7DF9FF-DB39-49B4-B56C-A098BABCBF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618" y="1708448"/>
            <a:ext cx="9077325" cy="271463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5FF28CF7-BA2A-45E0-A42A-9F993110C4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70" y="2624734"/>
            <a:ext cx="9072563" cy="23812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373EB6AD-F2D6-4087-A414-5503E0982B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618" y="3580656"/>
            <a:ext cx="9048750" cy="233363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6C4922AE-D40F-4ECA-B102-0771D4CFFA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287" y="3813347"/>
            <a:ext cx="9063038" cy="252413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6CB7915C-0933-4214-A4EC-F3FC10A90A2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618" y="1952278"/>
            <a:ext cx="9029700" cy="233363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6A3FC265-6462-495C-B2F7-3F52685E245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75467"/>
            <a:ext cx="9063038" cy="276225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CB2B24BE-A9AC-43E8-8B5D-1710D3AF504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83" y="1240351"/>
            <a:ext cx="9048750" cy="300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783541"/>
      </p:ext>
    </p:extLst>
  </p:cSld>
  <p:clrMapOvr>
    <a:masterClrMapping/>
  </p:clrMapOvr>
  <p:transition>
    <p:fade thruBlk="1"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73" name="Group 5">
            <a:extLst>
              <a:ext uri="{FF2B5EF4-FFF2-40B4-BE49-F238E27FC236}">
                <a16:creationId xmlns:a16="http://schemas.microsoft.com/office/drawing/2014/main" id="{21E8E808-2D81-49B1-8DCC-FA74C9E43EA9}"/>
              </a:ext>
            </a:extLst>
          </p:cNvPr>
          <p:cNvGrpSpPr>
            <a:grpSpLocks/>
          </p:cNvGrpSpPr>
          <p:nvPr/>
        </p:nvGrpSpPr>
        <p:grpSpPr bwMode="auto">
          <a:xfrm>
            <a:off x="1485901" y="266700"/>
            <a:ext cx="6191250" cy="618714"/>
            <a:chOff x="0" y="0"/>
            <a:chExt cx="3900" cy="408"/>
          </a:xfrm>
        </p:grpSpPr>
        <p:sp>
          <p:nvSpPr>
            <p:cNvPr id="7174" name="AutoShape 3">
              <a:extLst>
                <a:ext uri="{FF2B5EF4-FFF2-40B4-BE49-F238E27FC236}">
                  <a16:creationId xmlns:a16="http://schemas.microsoft.com/office/drawing/2014/main" id="{A207FD9D-7264-464D-B772-A40B1352F4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3900" cy="408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BFBFBF"/>
                </a:gs>
                <a:gs pos="100000">
                  <a:srgbClr val="7F7F7F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7175" name="AutoShape 3">
              <a:extLst>
                <a:ext uri="{FF2B5EF4-FFF2-40B4-BE49-F238E27FC236}">
                  <a16:creationId xmlns:a16="http://schemas.microsoft.com/office/drawing/2014/main" id="{48B1644C-C684-4986-98C9-2889607AF6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57"/>
              <a:ext cx="3900" cy="294"/>
            </a:xfrm>
            <a:prstGeom prst="roundRect">
              <a:avLst>
                <a:gd name="adj" fmla="val 16667"/>
              </a:avLst>
            </a:prstGeom>
            <a:solidFill>
              <a:schemeClr val="tx1">
                <a:alpha val="48000"/>
              </a:schemeClr>
            </a:solidFill>
            <a:ln w="25400" cmpd="sng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0" hangingPunct="0"/>
              <a:endParaRPr lang="zh-CN" altLang="en-US" sz="2000">
                <a:solidFill>
                  <a:schemeClr val="tx2"/>
                </a:solidFill>
                <a:latin typeface="Calibri" panose="020F050202020403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7176" name="Rectangle 13">
              <a:extLst>
                <a:ext uri="{FF2B5EF4-FFF2-40B4-BE49-F238E27FC236}">
                  <a16:creationId xmlns:a16="http://schemas.microsoft.com/office/drawing/2014/main" id="{FC61A047-2A06-4300-B959-9D276D7C20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4" y="78"/>
              <a:ext cx="1879" cy="2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本赛季数据</a:t>
              </a:r>
              <a:endParaRPr lang="zh-CN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18" name="图片 17">
            <a:extLst>
              <a:ext uri="{FF2B5EF4-FFF2-40B4-BE49-F238E27FC236}">
                <a16:creationId xmlns:a16="http://schemas.microsoft.com/office/drawing/2014/main" id="{A74734EA-3170-47A5-9917-2F73F5299C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76" y="1273919"/>
            <a:ext cx="9115425" cy="290513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3C039B51-4B38-4F62-A201-6E9DC455B6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76" y="997694"/>
            <a:ext cx="9039225" cy="276225"/>
          </a:xfrm>
          <a:prstGeom prst="rect">
            <a:avLst/>
          </a:prstGeom>
        </p:spPr>
      </p:pic>
      <p:grpSp>
        <p:nvGrpSpPr>
          <p:cNvPr id="20" name="Group 5">
            <a:extLst>
              <a:ext uri="{FF2B5EF4-FFF2-40B4-BE49-F238E27FC236}">
                <a16:creationId xmlns:a16="http://schemas.microsoft.com/office/drawing/2014/main" id="{3C94B038-49AA-404A-BFAD-E51CBF2B1964}"/>
              </a:ext>
            </a:extLst>
          </p:cNvPr>
          <p:cNvGrpSpPr>
            <a:grpSpLocks/>
          </p:cNvGrpSpPr>
          <p:nvPr/>
        </p:nvGrpSpPr>
        <p:grpSpPr bwMode="auto">
          <a:xfrm>
            <a:off x="1476375" y="1924472"/>
            <a:ext cx="6191250" cy="618714"/>
            <a:chOff x="0" y="0"/>
            <a:chExt cx="3900" cy="408"/>
          </a:xfrm>
        </p:grpSpPr>
        <p:sp>
          <p:nvSpPr>
            <p:cNvPr id="21" name="AutoShape 3">
              <a:extLst>
                <a:ext uri="{FF2B5EF4-FFF2-40B4-BE49-F238E27FC236}">
                  <a16:creationId xmlns:a16="http://schemas.microsoft.com/office/drawing/2014/main" id="{7F3C3C2E-9686-4F97-A755-CF35A6686D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3900" cy="408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BFBFBF"/>
                </a:gs>
                <a:gs pos="100000">
                  <a:srgbClr val="7F7F7F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22" name="AutoShape 3">
              <a:extLst>
                <a:ext uri="{FF2B5EF4-FFF2-40B4-BE49-F238E27FC236}">
                  <a16:creationId xmlns:a16="http://schemas.microsoft.com/office/drawing/2014/main" id="{FEF07523-4AFE-49A6-818F-C459E5D27D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57"/>
              <a:ext cx="3900" cy="294"/>
            </a:xfrm>
            <a:prstGeom prst="roundRect">
              <a:avLst>
                <a:gd name="adj" fmla="val 16667"/>
              </a:avLst>
            </a:prstGeom>
            <a:solidFill>
              <a:schemeClr val="tx1">
                <a:alpha val="48000"/>
              </a:schemeClr>
            </a:solidFill>
            <a:ln w="25400" cmpd="sng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0" hangingPunct="0"/>
              <a:endParaRPr lang="zh-CN" altLang="en-US" sz="2000">
                <a:solidFill>
                  <a:schemeClr val="tx2"/>
                </a:solidFill>
                <a:latin typeface="Calibri" panose="020F050202020403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23" name="Rectangle 13">
              <a:extLst>
                <a:ext uri="{FF2B5EF4-FFF2-40B4-BE49-F238E27FC236}">
                  <a16:creationId xmlns:a16="http://schemas.microsoft.com/office/drawing/2014/main" id="{A598A272-0030-4EC3-A8B2-8E023D4D12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4" y="78"/>
              <a:ext cx="1879" cy="2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曾经数据</a:t>
              </a:r>
              <a:endParaRPr lang="zh-CN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4" name="文本框 23">
            <a:extLst>
              <a:ext uri="{FF2B5EF4-FFF2-40B4-BE49-F238E27FC236}">
                <a16:creationId xmlns:a16="http://schemas.microsoft.com/office/drawing/2014/main" id="{92052F7C-393A-464F-B94F-78C06058AB07}"/>
              </a:ext>
            </a:extLst>
          </p:cNvPr>
          <p:cNvSpPr txBox="1"/>
          <p:nvPr/>
        </p:nvSpPr>
        <p:spPr>
          <a:xfrm>
            <a:off x="-1016" y="3292624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13-14(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冠</a:t>
            </a: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en-US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AED78F86-EBC6-440F-9534-EDED76DBF274}"/>
              </a:ext>
            </a:extLst>
          </p:cNvPr>
          <p:cNvSpPr txBox="1"/>
          <p:nvPr/>
        </p:nvSpPr>
        <p:spPr>
          <a:xfrm>
            <a:off x="-1016" y="3807714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14-15(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冠</a:t>
            </a: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en-US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9C70C0C0-1B9B-46ED-8648-627854567A15}"/>
              </a:ext>
            </a:extLst>
          </p:cNvPr>
          <p:cNvSpPr txBox="1"/>
          <p:nvPr/>
        </p:nvSpPr>
        <p:spPr>
          <a:xfrm>
            <a:off x="35496" y="4501736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15-16</a:t>
            </a:r>
            <a:endParaRPr lang="zh-CN" altLang="en-US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0254A60D-DCCA-4839-B465-517C74F5A8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244" y="2668430"/>
            <a:ext cx="8297956" cy="253576"/>
          </a:xfrm>
          <a:prstGeom prst="rect">
            <a:avLst/>
          </a:prstGeom>
        </p:spPr>
      </p:pic>
      <p:pic>
        <p:nvPicPr>
          <p:cNvPr id="28" name="内容占位符 14">
            <a:extLst>
              <a:ext uri="{FF2B5EF4-FFF2-40B4-BE49-F238E27FC236}">
                <a16:creationId xmlns:a16="http://schemas.microsoft.com/office/drawing/2014/main" id="{C5FC2B1F-DA46-4AC1-B22C-9ADCD6FA7C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87422" y="2913712"/>
            <a:ext cx="8229600" cy="2609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9" name="文本框 28">
            <a:extLst>
              <a:ext uri="{FF2B5EF4-FFF2-40B4-BE49-F238E27FC236}">
                <a16:creationId xmlns:a16="http://schemas.microsoft.com/office/drawing/2014/main" id="{C994D630-117B-49BA-82BD-F69063E4D602}"/>
              </a:ext>
            </a:extLst>
          </p:cNvPr>
          <p:cNvSpPr txBox="1"/>
          <p:nvPr/>
        </p:nvSpPr>
        <p:spPr>
          <a:xfrm>
            <a:off x="35496" y="2861919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11-12(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冠</a:t>
            </a: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en-US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AD76F023-4AC7-4A1C-8F3D-BEE0676549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886" y="3285961"/>
            <a:ext cx="8365098" cy="260055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BA01479F-87A4-4DDB-ABB0-B88833E2060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422" y="3672624"/>
            <a:ext cx="8141600" cy="530693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E730B9EE-E015-4878-94D3-986876B5401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422" y="4338903"/>
            <a:ext cx="8141600" cy="537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193214"/>
      </p:ext>
    </p:extLst>
  </p:cSld>
  <p:clrMapOvr>
    <a:masterClrMapping/>
  </p:clrMapOvr>
  <p:transition>
    <p:fade thruBlk="1"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95DF24-D5A7-418E-9954-4CE69126F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A7810B6-BAFB-4CFA-B7B0-117FA75A96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AE3ED30-BE66-4E5D-80DD-63D61DF5DD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80097"/>
            <a:ext cx="9144000" cy="2584893"/>
          </a:xfrm>
          <a:prstGeom prst="rect">
            <a:avLst/>
          </a:prstGeom>
        </p:spPr>
      </p:pic>
      <p:grpSp>
        <p:nvGrpSpPr>
          <p:cNvPr id="5" name="Group 5">
            <a:extLst>
              <a:ext uri="{FF2B5EF4-FFF2-40B4-BE49-F238E27FC236}">
                <a16:creationId xmlns:a16="http://schemas.microsoft.com/office/drawing/2014/main" id="{503F9C0C-9385-41E9-8A2D-1BB28921C2AC}"/>
              </a:ext>
            </a:extLst>
          </p:cNvPr>
          <p:cNvGrpSpPr>
            <a:grpSpLocks/>
          </p:cNvGrpSpPr>
          <p:nvPr/>
        </p:nvGrpSpPr>
        <p:grpSpPr bwMode="auto">
          <a:xfrm>
            <a:off x="1485901" y="266700"/>
            <a:ext cx="6191250" cy="618714"/>
            <a:chOff x="0" y="0"/>
            <a:chExt cx="3900" cy="408"/>
          </a:xfrm>
        </p:grpSpPr>
        <p:sp>
          <p:nvSpPr>
            <p:cNvPr id="6" name="AutoShape 3">
              <a:extLst>
                <a:ext uri="{FF2B5EF4-FFF2-40B4-BE49-F238E27FC236}">
                  <a16:creationId xmlns:a16="http://schemas.microsoft.com/office/drawing/2014/main" id="{755A1DD1-9E69-45C6-8F6F-9F4031F6F7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3900" cy="408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BFBFBF"/>
                </a:gs>
                <a:gs pos="100000">
                  <a:srgbClr val="7F7F7F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7" name="AutoShape 3">
              <a:extLst>
                <a:ext uri="{FF2B5EF4-FFF2-40B4-BE49-F238E27FC236}">
                  <a16:creationId xmlns:a16="http://schemas.microsoft.com/office/drawing/2014/main" id="{CA683A6E-D265-4D97-8CC0-ACDB05FDE0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57"/>
              <a:ext cx="3900" cy="294"/>
            </a:xfrm>
            <a:prstGeom prst="roundRect">
              <a:avLst>
                <a:gd name="adj" fmla="val 16667"/>
              </a:avLst>
            </a:prstGeom>
            <a:solidFill>
              <a:schemeClr val="tx1">
                <a:alpha val="48000"/>
              </a:schemeClr>
            </a:solidFill>
            <a:ln w="25400" cmpd="sng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0" hangingPunct="0"/>
              <a:endParaRPr lang="zh-CN" altLang="en-US" sz="2000">
                <a:solidFill>
                  <a:schemeClr val="tx2"/>
                </a:solidFill>
                <a:latin typeface="Calibri" panose="020F050202020403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8" name="Rectangle 13">
              <a:extLst>
                <a:ext uri="{FF2B5EF4-FFF2-40B4-BE49-F238E27FC236}">
                  <a16:creationId xmlns:a16="http://schemas.microsoft.com/office/drawing/2014/main" id="{2B78E718-632B-4403-8404-89BADAE785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4" y="78"/>
              <a:ext cx="1879" cy="2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本赛季三分排名</a:t>
              </a:r>
              <a:endParaRPr lang="zh-CN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58705905"/>
      </p:ext>
    </p:extLst>
  </p:cSld>
  <p:clrMapOvr>
    <a:masterClrMapping/>
  </p:clrMapOvr>
  <p:transition>
    <p:fade thruBlk="1"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AutoShape 5">
            <a:extLst>
              <a:ext uri="{FF2B5EF4-FFF2-40B4-BE49-F238E27FC236}">
                <a16:creationId xmlns:a16="http://schemas.microsoft.com/office/drawing/2014/main" id="{B5F554F6-5997-49D7-BDD1-E047F46866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8813" y="576057"/>
            <a:ext cx="7826375" cy="4299156"/>
          </a:xfrm>
          <a:prstGeom prst="roundRect">
            <a:avLst>
              <a:gd name="adj" fmla="val 3231"/>
            </a:avLst>
          </a:prstGeom>
          <a:noFill/>
          <a:ln w="25400" cmpd="sng">
            <a:solidFill>
              <a:srgbClr val="7F7F7F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1425" tIns="45713" rIns="91425" bIns="45713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40000"/>
              </a:lnSpc>
            </a:pPr>
            <a:endParaRPr lang="zh-CN" altLang="zh-CN" sz="8800" b="1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grpSp>
        <p:nvGrpSpPr>
          <p:cNvPr id="7173" name="Group 5">
            <a:extLst>
              <a:ext uri="{FF2B5EF4-FFF2-40B4-BE49-F238E27FC236}">
                <a16:creationId xmlns:a16="http://schemas.microsoft.com/office/drawing/2014/main" id="{21E8E808-2D81-49B1-8DCC-FA74C9E43EA9}"/>
              </a:ext>
            </a:extLst>
          </p:cNvPr>
          <p:cNvGrpSpPr>
            <a:grpSpLocks/>
          </p:cNvGrpSpPr>
          <p:nvPr/>
        </p:nvGrpSpPr>
        <p:grpSpPr bwMode="auto">
          <a:xfrm>
            <a:off x="1485901" y="266700"/>
            <a:ext cx="6191250" cy="618714"/>
            <a:chOff x="0" y="0"/>
            <a:chExt cx="3900" cy="408"/>
          </a:xfrm>
        </p:grpSpPr>
        <p:sp>
          <p:nvSpPr>
            <p:cNvPr id="7174" name="AutoShape 3">
              <a:extLst>
                <a:ext uri="{FF2B5EF4-FFF2-40B4-BE49-F238E27FC236}">
                  <a16:creationId xmlns:a16="http://schemas.microsoft.com/office/drawing/2014/main" id="{A207FD9D-7264-464D-B772-A40B1352F4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3900" cy="408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BFBFBF"/>
                </a:gs>
                <a:gs pos="100000">
                  <a:srgbClr val="7F7F7F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7175" name="AutoShape 3">
              <a:extLst>
                <a:ext uri="{FF2B5EF4-FFF2-40B4-BE49-F238E27FC236}">
                  <a16:creationId xmlns:a16="http://schemas.microsoft.com/office/drawing/2014/main" id="{48B1644C-C684-4986-98C9-2889607AF6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57"/>
              <a:ext cx="3900" cy="294"/>
            </a:xfrm>
            <a:prstGeom prst="roundRect">
              <a:avLst>
                <a:gd name="adj" fmla="val 16667"/>
              </a:avLst>
            </a:prstGeom>
            <a:solidFill>
              <a:schemeClr val="tx1">
                <a:alpha val="48000"/>
              </a:schemeClr>
            </a:solidFill>
            <a:ln w="25400" cmpd="sng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0" hangingPunct="0"/>
              <a:endParaRPr lang="zh-CN" altLang="en-US" sz="2000">
                <a:solidFill>
                  <a:schemeClr val="tx2"/>
                </a:solidFill>
                <a:latin typeface="Calibri" panose="020F050202020403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7176" name="Rectangle 13">
              <a:extLst>
                <a:ext uri="{FF2B5EF4-FFF2-40B4-BE49-F238E27FC236}">
                  <a16:creationId xmlns:a16="http://schemas.microsoft.com/office/drawing/2014/main" id="{FC61A047-2A06-4300-B959-9D276D7C20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4" y="78"/>
              <a:ext cx="1879" cy="2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怎么才能赢？！</a:t>
              </a:r>
              <a:endParaRPr lang="zh-CN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8" name="Rectangle 10">
            <a:extLst>
              <a:ext uri="{FF2B5EF4-FFF2-40B4-BE49-F238E27FC236}">
                <a16:creationId xmlns:a16="http://schemas.microsoft.com/office/drawing/2014/main" id="{8B9AD8BE-9279-4B2F-A129-61A128F954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3608" y="1184320"/>
            <a:ext cx="3672408" cy="2456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285750" indent="-285750">
              <a:lnSpc>
                <a:spcPct val="145000"/>
              </a:lnSpc>
              <a:buFont typeface="Wingdings" panose="05000000000000000000" pitchFamily="2" charset="2"/>
              <a:buChar char="Ø"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赶紧练投篮：尤其是</a:t>
            </a:r>
          </a:p>
          <a:p>
            <a:pPr marL="285750" indent="-285750">
              <a:lnSpc>
                <a:spcPct val="145000"/>
              </a:lnSpc>
              <a:buFont typeface="Wingdings" panose="05000000000000000000" pitchFamily="2" charset="2"/>
              <a:buChar char="Ø"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三分球、三分球、三分球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45000"/>
              </a:lnSpc>
              <a:buFont typeface="Wingdings" panose="05000000000000000000" pitchFamily="2" charset="2"/>
              <a:buChar char="Ø"/>
            </a:pP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45000"/>
              </a:lnSpc>
              <a:buFont typeface="Wingdings" panose="05000000000000000000" pitchFamily="2" charset="2"/>
              <a:buChar char="Ø"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篮板球</a:t>
            </a:r>
          </a:p>
          <a:p>
            <a:pPr marL="285750" indent="-285750">
              <a:lnSpc>
                <a:spcPct val="145000"/>
              </a:lnSpc>
              <a:buFont typeface="Wingdings" panose="05000000000000000000" pitchFamily="2" charset="2"/>
              <a:buChar char="Ø"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少点犯规</a:t>
            </a:r>
          </a:p>
          <a:p>
            <a:pPr marL="285750" indent="-285750">
              <a:lnSpc>
                <a:spcPct val="145000"/>
              </a:lnSpc>
              <a:buFont typeface="Wingdings" panose="05000000000000000000" pitchFamily="2" charset="2"/>
              <a:buChar char="Ø"/>
            </a:pP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28" name="Picture 4" descr="查看源图像">
            <a:extLst>
              <a:ext uri="{FF2B5EF4-FFF2-40B4-BE49-F238E27FC236}">
                <a16:creationId xmlns:a16="http://schemas.microsoft.com/office/drawing/2014/main" id="{75F12B28-B544-4C32-8F61-D545ABD3C1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7F3F4"/>
              </a:clrFrom>
              <a:clrTo>
                <a:srgbClr val="F7F3F4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71" t="31012" r="22974" b="8853"/>
          <a:stretch/>
        </p:blipFill>
        <p:spPr bwMode="auto">
          <a:xfrm>
            <a:off x="3275856" y="2745978"/>
            <a:ext cx="936104" cy="1008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6195409"/>
      </p:ext>
    </p:extLst>
  </p:cSld>
  <p:clrMapOvr>
    <a:masterClrMapping/>
  </p:clrMapOvr>
  <p:transition>
    <p:fade thruBlk="1"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AutoShape 5">
            <a:extLst>
              <a:ext uri="{FF2B5EF4-FFF2-40B4-BE49-F238E27FC236}">
                <a16:creationId xmlns:a16="http://schemas.microsoft.com/office/drawing/2014/main" id="{B5F554F6-5997-49D7-BDD1-E047F46866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8813" y="576057"/>
            <a:ext cx="7826375" cy="4299156"/>
          </a:xfrm>
          <a:prstGeom prst="roundRect">
            <a:avLst>
              <a:gd name="adj" fmla="val 3231"/>
            </a:avLst>
          </a:prstGeom>
          <a:noFill/>
          <a:ln w="25400" cmpd="sng">
            <a:solidFill>
              <a:srgbClr val="7F7F7F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1425" tIns="45713" rIns="91425" bIns="45713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40000"/>
              </a:lnSpc>
            </a:pPr>
            <a:endParaRPr lang="zh-CN" altLang="zh-CN" sz="8800" b="1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grpSp>
        <p:nvGrpSpPr>
          <p:cNvPr id="7173" name="Group 5">
            <a:extLst>
              <a:ext uri="{FF2B5EF4-FFF2-40B4-BE49-F238E27FC236}">
                <a16:creationId xmlns:a16="http://schemas.microsoft.com/office/drawing/2014/main" id="{21E8E808-2D81-49B1-8DCC-FA74C9E43EA9}"/>
              </a:ext>
            </a:extLst>
          </p:cNvPr>
          <p:cNvGrpSpPr>
            <a:grpSpLocks/>
          </p:cNvGrpSpPr>
          <p:nvPr/>
        </p:nvGrpSpPr>
        <p:grpSpPr bwMode="auto">
          <a:xfrm>
            <a:off x="1485901" y="266700"/>
            <a:ext cx="6191250" cy="618714"/>
            <a:chOff x="0" y="0"/>
            <a:chExt cx="3900" cy="408"/>
          </a:xfrm>
        </p:grpSpPr>
        <p:sp>
          <p:nvSpPr>
            <p:cNvPr id="7174" name="AutoShape 3">
              <a:extLst>
                <a:ext uri="{FF2B5EF4-FFF2-40B4-BE49-F238E27FC236}">
                  <a16:creationId xmlns:a16="http://schemas.microsoft.com/office/drawing/2014/main" id="{A207FD9D-7264-464D-B772-A40B1352F4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3900" cy="408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BFBFBF"/>
                </a:gs>
                <a:gs pos="100000">
                  <a:srgbClr val="7F7F7F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7175" name="AutoShape 3">
              <a:extLst>
                <a:ext uri="{FF2B5EF4-FFF2-40B4-BE49-F238E27FC236}">
                  <a16:creationId xmlns:a16="http://schemas.microsoft.com/office/drawing/2014/main" id="{48B1644C-C684-4986-98C9-2889607AF6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57"/>
              <a:ext cx="3900" cy="294"/>
            </a:xfrm>
            <a:prstGeom prst="roundRect">
              <a:avLst>
                <a:gd name="adj" fmla="val 16667"/>
              </a:avLst>
            </a:prstGeom>
            <a:solidFill>
              <a:schemeClr val="tx1">
                <a:alpha val="48000"/>
              </a:schemeClr>
            </a:solidFill>
            <a:ln w="25400" cmpd="sng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0" hangingPunct="0"/>
              <a:endParaRPr lang="zh-CN" altLang="en-US" sz="2000">
                <a:solidFill>
                  <a:schemeClr val="tx2"/>
                </a:solidFill>
                <a:latin typeface="Calibri" panose="020F050202020403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7176" name="Rectangle 13">
              <a:extLst>
                <a:ext uri="{FF2B5EF4-FFF2-40B4-BE49-F238E27FC236}">
                  <a16:creationId xmlns:a16="http://schemas.microsoft.com/office/drawing/2014/main" id="{FC61A047-2A06-4300-B959-9D276D7C20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4" y="78"/>
              <a:ext cx="1879" cy="2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致谢</a:t>
              </a:r>
              <a:endParaRPr lang="zh-CN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8" name="Rectangle 10">
            <a:extLst>
              <a:ext uri="{FF2B5EF4-FFF2-40B4-BE49-F238E27FC236}">
                <a16:creationId xmlns:a16="http://schemas.microsoft.com/office/drawing/2014/main" id="{8B9AD8BE-9279-4B2F-A129-61A128F954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7624" y="1996480"/>
            <a:ext cx="3672408" cy="16534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285750" indent="-285750">
              <a:lnSpc>
                <a:spcPct val="145000"/>
              </a:lnSpc>
              <a:buFont typeface="Wingdings" panose="05000000000000000000" pitchFamily="2" charset="2"/>
              <a:buChar char="Ø"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感谢老师和师兄的帮助！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45000"/>
              </a:lnSpc>
              <a:buFont typeface="Wingdings" panose="05000000000000000000" pitchFamily="2" charset="2"/>
              <a:buChar char="Ø"/>
            </a:pP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45000"/>
              </a:lnSpc>
              <a:buFont typeface="Wingdings" panose="05000000000000000000" pitchFamily="2" charset="2"/>
              <a:buChar char="Ø"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我们还有很多不足的地方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45000"/>
              </a:lnSpc>
              <a:buFont typeface="Wingdings" panose="05000000000000000000" pitchFamily="2" charset="2"/>
              <a:buChar char="Ø"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大家谅解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~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26" name="Picture 2" descr="查看源图像">
            <a:extLst>
              <a:ext uri="{FF2B5EF4-FFF2-40B4-BE49-F238E27FC236}">
                <a16:creationId xmlns:a16="http://schemas.microsoft.com/office/drawing/2014/main" id="{A797AE0D-551B-4FA9-B87E-0B03B29F72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1525729"/>
            <a:ext cx="2736304" cy="2736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1492255"/>
      </p:ext>
    </p:extLst>
  </p:cSld>
  <p:clrMapOvr>
    <a:masterClrMapping/>
  </p:clrMapOvr>
  <p:transition>
    <p:fade thruBlk="1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5A84CF-6D97-440E-9C6E-84816155E3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FA91587C-C138-4AD8-B085-ED891EB18D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540" y="1330490"/>
            <a:ext cx="4960888" cy="2941042"/>
          </a:xfr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9B477DA7-E28D-4505-A9A9-76D83E173A12}"/>
              </a:ext>
            </a:extLst>
          </p:cNvPr>
          <p:cNvSpPr/>
          <p:nvPr/>
        </p:nvSpPr>
        <p:spPr bwMode="auto">
          <a:xfrm>
            <a:off x="3203848" y="1258482"/>
            <a:ext cx="288032" cy="3085058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B43528D6-4CAE-4AB1-871D-97A9F33BD1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136" y="700336"/>
            <a:ext cx="2968518" cy="3984376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7D385F8A-9561-42D3-9A5E-78123769BF99}"/>
              </a:ext>
            </a:extLst>
          </p:cNvPr>
          <p:cNvSpPr/>
          <p:nvPr/>
        </p:nvSpPr>
        <p:spPr bwMode="auto">
          <a:xfrm>
            <a:off x="5868145" y="2932584"/>
            <a:ext cx="2933463" cy="288032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09198525"/>
      </p:ext>
    </p:extLst>
  </p:cSld>
  <p:clrMapOvr>
    <a:masterClrMapping/>
  </p:clrMapOvr>
  <p:transition>
    <p:fade thruBlk="1"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5FC000-F8F4-4F5D-9467-A23F4588A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9" name="内容占位符 8">
            <a:extLst>
              <a:ext uri="{FF2B5EF4-FFF2-40B4-BE49-F238E27FC236}">
                <a16:creationId xmlns:a16="http://schemas.microsoft.com/office/drawing/2014/main" id="{33D49D97-8B42-49C0-B78A-56C4C06A9D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7519" y="1448146"/>
            <a:ext cx="5828014" cy="3525590"/>
          </a:xfrm>
        </p:spPr>
      </p:pic>
      <p:grpSp>
        <p:nvGrpSpPr>
          <p:cNvPr id="4" name="Group 5">
            <a:extLst>
              <a:ext uri="{FF2B5EF4-FFF2-40B4-BE49-F238E27FC236}">
                <a16:creationId xmlns:a16="http://schemas.microsoft.com/office/drawing/2014/main" id="{175AB7C3-0219-4A4D-914C-14F7AEF88717}"/>
              </a:ext>
            </a:extLst>
          </p:cNvPr>
          <p:cNvGrpSpPr>
            <a:grpSpLocks/>
          </p:cNvGrpSpPr>
          <p:nvPr/>
        </p:nvGrpSpPr>
        <p:grpSpPr bwMode="auto">
          <a:xfrm>
            <a:off x="1485901" y="266700"/>
            <a:ext cx="6191250" cy="618714"/>
            <a:chOff x="0" y="0"/>
            <a:chExt cx="3900" cy="408"/>
          </a:xfrm>
        </p:grpSpPr>
        <p:sp>
          <p:nvSpPr>
            <p:cNvPr id="5" name="AutoShape 3">
              <a:extLst>
                <a:ext uri="{FF2B5EF4-FFF2-40B4-BE49-F238E27FC236}">
                  <a16:creationId xmlns:a16="http://schemas.microsoft.com/office/drawing/2014/main" id="{4536E793-040D-42F5-90A0-44C5451EFC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3900" cy="408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BFBFBF"/>
                </a:gs>
                <a:gs pos="100000">
                  <a:srgbClr val="7F7F7F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6" name="AutoShape 3">
              <a:extLst>
                <a:ext uri="{FF2B5EF4-FFF2-40B4-BE49-F238E27FC236}">
                  <a16:creationId xmlns:a16="http://schemas.microsoft.com/office/drawing/2014/main" id="{A52D5103-C925-47C3-9AC0-50B25D4486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57"/>
              <a:ext cx="3900" cy="294"/>
            </a:xfrm>
            <a:prstGeom prst="roundRect">
              <a:avLst>
                <a:gd name="adj" fmla="val 16667"/>
              </a:avLst>
            </a:prstGeom>
            <a:solidFill>
              <a:schemeClr val="tx1">
                <a:alpha val="48000"/>
              </a:schemeClr>
            </a:solidFill>
            <a:ln w="25400" cmpd="sng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0" hangingPunct="0"/>
              <a:endParaRPr lang="zh-CN" altLang="en-US" sz="2000">
                <a:solidFill>
                  <a:schemeClr val="tx2"/>
                </a:solidFill>
                <a:latin typeface="Calibri" panose="020F050202020403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7" name="Rectangle 13">
              <a:extLst>
                <a:ext uri="{FF2B5EF4-FFF2-40B4-BE49-F238E27FC236}">
                  <a16:creationId xmlns:a16="http://schemas.microsoft.com/office/drawing/2014/main" id="{96146168-D139-4D8F-AC0C-04F495BB52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4" y="78"/>
              <a:ext cx="1879" cy="2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代码</a:t>
              </a:r>
              <a:endParaRPr lang="zh-CN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0" name="矩形 9">
            <a:extLst>
              <a:ext uri="{FF2B5EF4-FFF2-40B4-BE49-F238E27FC236}">
                <a16:creationId xmlns:a16="http://schemas.microsoft.com/office/drawing/2014/main" id="{4C4FCA29-F69A-4E61-BBCC-708C4239E571}"/>
              </a:ext>
            </a:extLst>
          </p:cNvPr>
          <p:cNvSpPr/>
          <p:nvPr/>
        </p:nvSpPr>
        <p:spPr bwMode="auto">
          <a:xfrm>
            <a:off x="1835696" y="2818185"/>
            <a:ext cx="720080" cy="288032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C822B9B-7A00-43CB-8098-C64CF3E84E95}"/>
              </a:ext>
            </a:extLst>
          </p:cNvPr>
          <p:cNvSpPr txBox="1"/>
          <p:nvPr/>
        </p:nvSpPr>
        <p:spPr>
          <a:xfrm>
            <a:off x="550814" y="2808381"/>
            <a:ext cx="12007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/>
              <a:t>请进入</a:t>
            </a:r>
            <a:r>
              <a:rPr lang="en-US" altLang="zh-CN" sz="1200" dirty="0"/>
              <a:t>master</a:t>
            </a:r>
            <a:r>
              <a:rPr lang="zh-CN" altLang="en-US" sz="1200" dirty="0"/>
              <a:t>查看代码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7FF2F048-0997-47CE-9973-A3269AA7DADF}"/>
              </a:ext>
            </a:extLst>
          </p:cNvPr>
          <p:cNvSpPr txBox="1"/>
          <p:nvPr/>
        </p:nvSpPr>
        <p:spPr>
          <a:xfrm>
            <a:off x="1370807" y="975096"/>
            <a:ext cx="6400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https://github.com/Shilong-Su/When-Can-Beijing-Ducks-Wins</a:t>
            </a:r>
          </a:p>
        </p:txBody>
      </p:sp>
    </p:spTree>
    <p:extLst>
      <p:ext uri="{BB962C8B-B14F-4D97-AF65-F5344CB8AC3E}">
        <p14:creationId xmlns:p14="http://schemas.microsoft.com/office/powerpoint/2010/main" val="2949048251"/>
      </p:ext>
    </p:extLst>
  </p:cSld>
  <p:clrMapOvr>
    <a:masterClrMapping/>
  </p:clrMapOvr>
  <p:transition>
    <p:fade thruBlk="1"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>
            <a:extLst>
              <a:ext uri="{FF2B5EF4-FFF2-40B4-BE49-F238E27FC236}">
                <a16:creationId xmlns:a16="http://schemas.microsoft.com/office/drawing/2014/main" id="{E7E26556-5FD8-4B9A-9DE3-BBBE1A7B1F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0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363" name="Rectangle 3">
            <a:extLst>
              <a:ext uri="{FF2B5EF4-FFF2-40B4-BE49-F238E27FC236}">
                <a16:creationId xmlns:a16="http://schemas.microsoft.com/office/drawing/2014/main" id="{CCBFD95D-1F75-4A48-9173-C739C42AC7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63688" y="1867960"/>
            <a:ext cx="675005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J. D. Hunter, "Matplotlib: A 2D Graphics Environment", Computing in Science &amp; Engineering, vol. 9, no. 3, pp. 90-95, 2007.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35AEC70E-0B1D-476A-A023-A89C754DB3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01" t="-201" r="19673" b="87066"/>
          <a:stretch/>
        </p:blipFill>
        <p:spPr bwMode="auto">
          <a:xfrm>
            <a:off x="5250213" y="0"/>
            <a:ext cx="3888432" cy="675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3">
            <a:extLst>
              <a:ext uri="{FF2B5EF4-FFF2-40B4-BE49-F238E27FC236}">
                <a16:creationId xmlns:a16="http://schemas.microsoft.com/office/drawing/2014/main" id="{86AC3C5E-176C-407B-914A-BFEBA3300F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24813" y="337610"/>
            <a:ext cx="2739231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r"/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</a:t>
            </a:r>
            <a:endParaRPr lang="zh-CN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>
    <p:fade thruBlk="1"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ext Box 2">
            <a:extLst>
              <a:ext uri="{FF2B5EF4-FFF2-40B4-BE49-F238E27FC236}">
                <a16:creationId xmlns:a16="http://schemas.microsoft.com/office/drawing/2014/main" id="{E6AF70D6-CC19-4959-8523-529A51375F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463" y="2501900"/>
            <a:ext cx="4572000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zh-CN" sz="6000">
                <a:solidFill>
                  <a:srgbClr val="F8F8F8"/>
                </a:solidFill>
                <a:latin typeface="Elephant" panose="02020904090505020303" pitchFamily="18" charset="0"/>
                <a:ea typeface="叶根友行书繁" pitchFamily="2" charset="-122"/>
              </a:rPr>
              <a:t>Thank you </a:t>
            </a:r>
          </a:p>
        </p:txBody>
      </p:sp>
      <p:pic>
        <p:nvPicPr>
          <p:cNvPr id="16387" name="Picture 3">
            <a:extLst>
              <a:ext uri="{FF2B5EF4-FFF2-40B4-BE49-F238E27FC236}">
                <a16:creationId xmlns:a16="http://schemas.microsoft.com/office/drawing/2014/main" id="{D652929E-BD54-4EEC-AFD4-2039B28F41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0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3487F705-5031-4F57-9A0A-42F61BE77F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01" t="-201" r="19673" b="87066"/>
          <a:stretch/>
        </p:blipFill>
        <p:spPr bwMode="auto">
          <a:xfrm>
            <a:off x="5250213" y="0"/>
            <a:ext cx="3888432" cy="675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>
    <p:fade thruBlk="1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5B8559-74E5-4CB5-9927-A4D888C80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6ED4A6C-9016-4C84-9293-C055B0A332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为何选题？</a:t>
            </a:r>
            <a:endParaRPr lang="en-US" altLang="zh-CN" dirty="0"/>
          </a:p>
          <a:p>
            <a:endParaRPr lang="zh-CN" altLang="en-US" dirty="0"/>
          </a:p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北京首钢什么时候能赢球？</a:t>
            </a:r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（球迷根据结果可预估比赛结果）</a:t>
            </a:r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（可能对球队有简单指导意义）</a:t>
            </a:r>
          </a:p>
        </p:txBody>
      </p:sp>
      <p:sp>
        <p:nvSpPr>
          <p:cNvPr id="5" name="Text Box 6">
            <a:extLst>
              <a:ext uri="{FF2B5EF4-FFF2-40B4-BE49-F238E27FC236}">
                <a16:creationId xmlns:a16="http://schemas.microsoft.com/office/drawing/2014/main" id="{377ECF9E-1B77-48CD-93DA-B16D4FE45E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6850" y="238126"/>
            <a:ext cx="2736850" cy="4619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背景</a:t>
            </a:r>
            <a:endParaRPr lang="zh-CN" altLang="zh-CN" sz="2400" b="1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" name="Group 3">
            <a:extLst>
              <a:ext uri="{FF2B5EF4-FFF2-40B4-BE49-F238E27FC236}">
                <a16:creationId xmlns:a16="http://schemas.microsoft.com/office/drawing/2014/main" id="{0BC8DDA3-5F97-4A5E-87BB-46DFBBDDDA10}"/>
              </a:ext>
            </a:extLst>
          </p:cNvPr>
          <p:cNvGrpSpPr>
            <a:grpSpLocks/>
          </p:cNvGrpSpPr>
          <p:nvPr/>
        </p:nvGrpSpPr>
        <p:grpSpPr bwMode="auto">
          <a:xfrm>
            <a:off x="179512" y="238126"/>
            <a:ext cx="3132138" cy="461964"/>
            <a:chOff x="0" y="-22"/>
            <a:chExt cx="1973" cy="291"/>
          </a:xfrm>
        </p:grpSpPr>
        <p:sp>
          <p:nvSpPr>
            <p:cNvPr id="7" name="Line 4">
              <a:extLst>
                <a:ext uri="{FF2B5EF4-FFF2-40B4-BE49-F238E27FC236}">
                  <a16:creationId xmlns:a16="http://schemas.microsoft.com/office/drawing/2014/main" id="{2C9DF82A-F90F-4845-A650-9E4CB821E77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0" y="217"/>
              <a:ext cx="1973" cy="16"/>
            </a:xfrm>
            <a:prstGeom prst="line">
              <a:avLst/>
            </a:prstGeom>
            <a:noFill/>
            <a:ln w="9525" cmpd="sng">
              <a:solidFill>
                <a:srgbClr val="96969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" name="Rectangle 5">
              <a:extLst>
                <a:ext uri="{FF2B5EF4-FFF2-40B4-BE49-F238E27FC236}">
                  <a16:creationId xmlns:a16="http://schemas.microsoft.com/office/drawing/2014/main" id="{CA12D9FF-F577-46E5-82F3-60495A3925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209"/>
              <a:ext cx="136" cy="45"/>
            </a:xfrm>
            <a:prstGeom prst="rect">
              <a:avLst/>
            </a:prstGeom>
            <a:solidFill>
              <a:srgbClr val="808080"/>
            </a:solidFill>
            <a:ln w="9525" cmpd="sng">
              <a:solidFill>
                <a:srgbClr val="333333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" name="Text Box 6">
              <a:extLst>
                <a:ext uri="{FF2B5EF4-FFF2-40B4-BE49-F238E27FC236}">
                  <a16:creationId xmlns:a16="http://schemas.microsoft.com/office/drawing/2014/main" id="{CBCBDC82-20B8-4442-8F96-A895E8F8E9B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1" y="-22"/>
              <a:ext cx="1724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400" b="1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背景</a:t>
              </a:r>
              <a:endParaRPr lang="zh-CN" altLang="zh-CN" sz="2400" b="1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28374651"/>
      </p:ext>
    </p:extLst>
  </p:cSld>
  <p:clrMapOvr>
    <a:masterClrMapping/>
  </p:clrMapOvr>
  <p:transition>
    <p:fade thruBlk="1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6758B672-829D-40C2-94FB-B024CEDF29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0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5123" name="Group 3">
            <a:extLst>
              <a:ext uri="{FF2B5EF4-FFF2-40B4-BE49-F238E27FC236}">
                <a16:creationId xmlns:a16="http://schemas.microsoft.com/office/drawing/2014/main" id="{17CEEB2F-288D-484D-9B70-6A71C637856F}"/>
              </a:ext>
            </a:extLst>
          </p:cNvPr>
          <p:cNvGrpSpPr>
            <a:grpSpLocks/>
          </p:cNvGrpSpPr>
          <p:nvPr/>
        </p:nvGrpSpPr>
        <p:grpSpPr bwMode="auto">
          <a:xfrm>
            <a:off x="1908175" y="2068488"/>
            <a:ext cx="5327650" cy="711200"/>
            <a:chOff x="0" y="0"/>
            <a:chExt cx="3356" cy="448"/>
          </a:xfrm>
        </p:grpSpPr>
        <p:grpSp>
          <p:nvGrpSpPr>
            <p:cNvPr id="5124" name="Group 4">
              <a:extLst>
                <a:ext uri="{FF2B5EF4-FFF2-40B4-BE49-F238E27FC236}">
                  <a16:creationId xmlns:a16="http://schemas.microsoft.com/office/drawing/2014/main" id="{B8CEBF81-4009-484D-B056-67F94978663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0"/>
              <a:ext cx="3356" cy="448"/>
              <a:chOff x="0" y="0"/>
              <a:chExt cx="3356" cy="448"/>
            </a:xfrm>
          </p:grpSpPr>
          <p:sp>
            <p:nvSpPr>
              <p:cNvPr id="5125" name="AutoShape 5">
                <a:extLst>
                  <a:ext uri="{FF2B5EF4-FFF2-40B4-BE49-F238E27FC236}">
                    <a16:creationId xmlns:a16="http://schemas.microsoft.com/office/drawing/2014/main" id="{7A7525FD-19CD-43F3-95BC-837A7813D9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0"/>
                <a:ext cx="3356" cy="448"/>
              </a:xfrm>
              <a:prstGeom prst="roundRect">
                <a:avLst>
                  <a:gd name="adj" fmla="val 5838"/>
                </a:avLst>
              </a:prstGeom>
              <a:gradFill rotWithShape="1">
                <a:gsLst>
                  <a:gs pos="0">
                    <a:srgbClr val="1C1C1C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ffectLst>
                <a:prstShdw prst="shdw18" dist="17961" dir="13500000">
                  <a:srgbClr val="1C1C1C">
                    <a:gamma/>
                    <a:shade val="60000"/>
                    <a:invGamma/>
                  </a:srgbClr>
                </a:prst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126" name="AutoShape 6">
                <a:extLst>
                  <a:ext uri="{FF2B5EF4-FFF2-40B4-BE49-F238E27FC236}">
                    <a16:creationId xmlns:a16="http://schemas.microsoft.com/office/drawing/2014/main" id="{60EA2B0D-878E-4007-92E0-282BB3C4B1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" y="20"/>
                <a:ext cx="3302" cy="407"/>
              </a:xfrm>
              <a:prstGeom prst="roundRect">
                <a:avLst>
                  <a:gd name="adj" fmla="val 5838"/>
                </a:avLst>
              </a:prstGeom>
              <a:gradFill rotWithShape="1">
                <a:gsLst>
                  <a:gs pos="0">
                    <a:srgbClr val="C0C0C0"/>
                  </a:gs>
                  <a:gs pos="100000">
                    <a:schemeClr val="bg1"/>
                  </a:gs>
                </a:gsLst>
                <a:lin ang="0" scaled="1"/>
              </a:gradFill>
              <a:ln w="9525" cmpd="sng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5127" name="Text Box 7">
              <a:extLst>
                <a:ext uri="{FF2B5EF4-FFF2-40B4-BE49-F238E27FC236}">
                  <a16:creationId xmlns:a16="http://schemas.microsoft.com/office/drawing/2014/main" id="{6117DB78-88C2-4DDA-8B49-CCF074E2105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0" y="41"/>
              <a:ext cx="3039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zh-CN" altLang="en-US" sz="3200" b="1" dirty="0">
                  <a:ea typeface="微软雅黑" panose="020B0503020204020204" pitchFamily="34" charset="-122"/>
                </a:rPr>
                <a:t>爬虫部分</a:t>
              </a:r>
              <a:endParaRPr lang="zh-CN" altLang="zh-CN" sz="3200" b="1" dirty="0"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18637272"/>
      </p:ext>
    </p:extLst>
  </p:cSld>
  <p:clrMapOvr>
    <a:masterClrMapping/>
  </p:clrMapOvr>
  <p:transition>
    <p:fade thruBlk="1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AutoShape 5">
            <a:extLst>
              <a:ext uri="{FF2B5EF4-FFF2-40B4-BE49-F238E27FC236}">
                <a16:creationId xmlns:a16="http://schemas.microsoft.com/office/drawing/2014/main" id="{B5F554F6-5997-49D7-BDD1-E047F46866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8813" y="576057"/>
            <a:ext cx="7826375" cy="4299156"/>
          </a:xfrm>
          <a:prstGeom prst="roundRect">
            <a:avLst>
              <a:gd name="adj" fmla="val 3231"/>
            </a:avLst>
          </a:prstGeom>
          <a:noFill/>
          <a:ln w="25400" cmpd="sng">
            <a:solidFill>
              <a:srgbClr val="7F7F7F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1425" tIns="45713" rIns="91425" bIns="45713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40000"/>
              </a:lnSpc>
            </a:pPr>
            <a:endParaRPr lang="zh-CN" altLang="zh-CN" sz="8800" b="1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7172" name="Rectangle 9">
            <a:extLst>
              <a:ext uri="{FF2B5EF4-FFF2-40B4-BE49-F238E27FC236}">
                <a16:creationId xmlns:a16="http://schemas.microsoft.com/office/drawing/2014/main" id="{D0F0ECAD-1EDA-4E3F-AAB8-A00DC70D03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7401" y="706473"/>
            <a:ext cx="7569200" cy="4039842"/>
          </a:xfrm>
          <a:prstGeom prst="roundRect">
            <a:avLst>
              <a:gd name="adj" fmla="val 3486"/>
            </a:avLst>
          </a:prstGeom>
          <a:solidFill>
            <a:schemeClr val="bg1">
              <a:alpha val="3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zh-CN">
              <a:latin typeface="Calibri" panose="020F0502020204030204" pitchFamily="34" charset="0"/>
            </a:endParaRPr>
          </a:p>
        </p:txBody>
      </p:sp>
      <p:grpSp>
        <p:nvGrpSpPr>
          <p:cNvPr id="7173" name="Group 5">
            <a:extLst>
              <a:ext uri="{FF2B5EF4-FFF2-40B4-BE49-F238E27FC236}">
                <a16:creationId xmlns:a16="http://schemas.microsoft.com/office/drawing/2014/main" id="{21E8E808-2D81-49B1-8DCC-FA74C9E43EA9}"/>
              </a:ext>
            </a:extLst>
          </p:cNvPr>
          <p:cNvGrpSpPr>
            <a:grpSpLocks/>
          </p:cNvGrpSpPr>
          <p:nvPr/>
        </p:nvGrpSpPr>
        <p:grpSpPr bwMode="auto">
          <a:xfrm>
            <a:off x="1485901" y="266700"/>
            <a:ext cx="6191250" cy="618714"/>
            <a:chOff x="0" y="0"/>
            <a:chExt cx="3900" cy="408"/>
          </a:xfrm>
        </p:grpSpPr>
        <p:sp>
          <p:nvSpPr>
            <p:cNvPr id="7174" name="AutoShape 3">
              <a:extLst>
                <a:ext uri="{FF2B5EF4-FFF2-40B4-BE49-F238E27FC236}">
                  <a16:creationId xmlns:a16="http://schemas.microsoft.com/office/drawing/2014/main" id="{A207FD9D-7264-464D-B772-A40B1352F4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3900" cy="408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BFBFBF"/>
                </a:gs>
                <a:gs pos="100000">
                  <a:srgbClr val="7F7F7F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7175" name="AutoShape 3">
              <a:extLst>
                <a:ext uri="{FF2B5EF4-FFF2-40B4-BE49-F238E27FC236}">
                  <a16:creationId xmlns:a16="http://schemas.microsoft.com/office/drawing/2014/main" id="{48B1644C-C684-4986-98C9-2889607AF6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57"/>
              <a:ext cx="3900" cy="294"/>
            </a:xfrm>
            <a:prstGeom prst="roundRect">
              <a:avLst>
                <a:gd name="adj" fmla="val 16667"/>
              </a:avLst>
            </a:prstGeom>
            <a:solidFill>
              <a:schemeClr val="tx1">
                <a:alpha val="48000"/>
              </a:schemeClr>
            </a:solidFill>
            <a:ln w="25400" cmpd="sng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0" hangingPunct="0"/>
              <a:endParaRPr lang="zh-CN" altLang="en-US" sz="2000">
                <a:solidFill>
                  <a:schemeClr val="tx2"/>
                </a:solidFill>
                <a:latin typeface="Calibri" panose="020F050202020403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7176" name="Rectangle 13">
              <a:extLst>
                <a:ext uri="{FF2B5EF4-FFF2-40B4-BE49-F238E27FC236}">
                  <a16:creationId xmlns:a16="http://schemas.microsoft.com/office/drawing/2014/main" id="{FC61A047-2A06-4300-B959-9D276D7C20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4" y="78"/>
              <a:ext cx="1879" cy="2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希望获得的数据</a:t>
              </a:r>
              <a:endParaRPr lang="zh-CN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6" name="图片 5">
            <a:extLst>
              <a:ext uri="{FF2B5EF4-FFF2-40B4-BE49-F238E27FC236}">
                <a16:creationId xmlns:a16="http://schemas.microsoft.com/office/drawing/2014/main" id="{6039D5B4-6879-4EAE-AAB9-0089587D2C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76" r="1963"/>
          <a:stretch/>
        </p:blipFill>
        <p:spPr>
          <a:xfrm>
            <a:off x="878491" y="1008979"/>
            <a:ext cx="7385432" cy="341942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1FD445BF-7D08-4FCD-BC28-E49E8EF65C12}"/>
              </a:ext>
            </a:extLst>
          </p:cNvPr>
          <p:cNvSpPr/>
          <p:nvPr/>
        </p:nvSpPr>
        <p:spPr bwMode="auto">
          <a:xfrm>
            <a:off x="759826" y="1752938"/>
            <a:ext cx="7569198" cy="248543"/>
          </a:xfrm>
          <a:prstGeom prst="rect">
            <a:avLst/>
          </a:prstGeom>
          <a:noFill/>
          <a:ln w="571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4EA74D66-3607-4364-8B23-206F8710F3C5}"/>
              </a:ext>
            </a:extLst>
          </p:cNvPr>
          <p:cNvSpPr/>
          <p:nvPr/>
        </p:nvSpPr>
        <p:spPr bwMode="auto">
          <a:xfrm>
            <a:off x="1619672" y="1975858"/>
            <a:ext cx="1008112" cy="2462758"/>
          </a:xfrm>
          <a:prstGeom prst="rect">
            <a:avLst/>
          </a:prstGeom>
          <a:noFill/>
          <a:ln w="571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5" name="Rectangle 10">
            <a:extLst>
              <a:ext uri="{FF2B5EF4-FFF2-40B4-BE49-F238E27FC236}">
                <a16:creationId xmlns:a16="http://schemas.microsoft.com/office/drawing/2014/main" id="{737B3754-C984-4362-93E7-EE2B424CF1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47009" y="2000139"/>
            <a:ext cx="2109736" cy="4485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45000"/>
              </a:lnSpc>
            </a:pPr>
            <a:r>
              <a:rPr lang="zh-CN" altLang="en-US" b="1" dirty="0">
                <a:solidFill>
                  <a:srgbClr val="2052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交战信息（仅我方）</a:t>
            </a:r>
          </a:p>
        </p:txBody>
      </p:sp>
      <p:sp>
        <p:nvSpPr>
          <p:cNvPr id="16" name="Rectangle 10">
            <a:extLst>
              <a:ext uri="{FF2B5EF4-FFF2-40B4-BE49-F238E27FC236}">
                <a16:creationId xmlns:a16="http://schemas.microsoft.com/office/drawing/2014/main" id="{B8EDA576-E15F-4829-8439-1E30CDA919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27784" y="4043977"/>
            <a:ext cx="3168352" cy="4485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45000"/>
              </a:lnSpc>
            </a:pPr>
            <a:r>
              <a:rPr lang="zh-CN" altLang="en-US" b="1" dirty="0">
                <a:solidFill>
                  <a:srgbClr val="2052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点入链接可获得双方交战信息</a:t>
            </a:r>
          </a:p>
        </p:txBody>
      </p:sp>
      <p:sp>
        <p:nvSpPr>
          <p:cNvPr id="21" name="Rectangle 10">
            <a:extLst>
              <a:ext uri="{FF2B5EF4-FFF2-40B4-BE49-F238E27FC236}">
                <a16:creationId xmlns:a16="http://schemas.microsoft.com/office/drawing/2014/main" id="{1ABA48B6-5C9D-4691-9625-4972F6085A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40062" y="3407696"/>
            <a:ext cx="2109736" cy="1653273"/>
          </a:xfrm>
          <a:prstGeom prst="rect">
            <a:avLst/>
          </a:prstGeom>
          <a:solidFill>
            <a:srgbClr val="FFFFFF">
              <a:alpha val="81961"/>
            </a:srgbClr>
          </a:solidFill>
          <a:ln w="57150">
            <a:solidFill>
              <a:srgbClr val="20527F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just">
              <a:lnSpc>
                <a:spcPct val="145000"/>
              </a:lnSpc>
            </a:pPr>
            <a:r>
              <a:rPr lang="en-US" altLang="zh-CN" b="1" dirty="0">
                <a:solidFill>
                  <a:srgbClr val="20527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【</a:t>
            </a:r>
            <a:r>
              <a:rPr lang="zh-CN" altLang="en-US" b="1" dirty="0">
                <a:solidFill>
                  <a:srgbClr val="20527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思路</a:t>
            </a:r>
            <a:r>
              <a:rPr lang="en-US" altLang="zh-CN" b="1" dirty="0">
                <a:solidFill>
                  <a:srgbClr val="20527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】</a:t>
            </a:r>
          </a:p>
          <a:p>
            <a:pPr algn="just">
              <a:lnSpc>
                <a:spcPct val="145000"/>
              </a:lnSpc>
            </a:pPr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 </a:t>
            </a:r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爬取此处的</a:t>
            </a:r>
            <a:r>
              <a:rPr lang="en-US" altLang="zh-CN" b="1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url</a:t>
            </a:r>
            <a:endParaRPr lang="en-US" altLang="zh-CN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45000"/>
              </a:lnSpc>
            </a:pPr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 </a:t>
            </a:r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在上一步指向的界面获取双方信息</a:t>
            </a:r>
          </a:p>
        </p:txBody>
      </p: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9C8A74CA-D47D-49CD-AE30-B40AEF7DC455}"/>
              </a:ext>
            </a:extLst>
          </p:cNvPr>
          <p:cNvCxnSpPr/>
          <p:nvPr/>
        </p:nvCxnSpPr>
        <p:spPr bwMode="auto">
          <a:xfrm>
            <a:off x="2756372" y="3207238"/>
            <a:ext cx="4119884" cy="62812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20527F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960587275"/>
      </p:ext>
    </p:extLst>
  </p:cSld>
  <p:clrMapOvr>
    <a:masterClrMapping/>
  </p:clrMapOvr>
  <p:transition>
    <p:fade thruBlk="1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2" name="Rectangle 9">
            <a:extLst>
              <a:ext uri="{FF2B5EF4-FFF2-40B4-BE49-F238E27FC236}">
                <a16:creationId xmlns:a16="http://schemas.microsoft.com/office/drawing/2014/main" id="{D0F0ECAD-1EDA-4E3F-AAB8-A00DC70D03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7401" y="706473"/>
            <a:ext cx="7569200" cy="4039842"/>
          </a:xfrm>
          <a:prstGeom prst="roundRect">
            <a:avLst>
              <a:gd name="adj" fmla="val 3486"/>
            </a:avLst>
          </a:prstGeom>
          <a:solidFill>
            <a:schemeClr val="bg1">
              <a:alpha val="3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zh-CN">
              <a:latin typeface="Calibri" panose="020F0502020204030204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D2CA311-9E22-4F35-9D6B-EBDBEE78F2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464" y="1008246"/>
            <a:ext cx="7376057" cy="350851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sp>
        <p:nvSpPr>
          <p:cNvPr id="7171" name="AutoShape 5">
            <a:extLst>
              <a:ext uri="{FF2B5EF4-FFF2-40B4-BE49-F238E27FC236}">
                <a16:creationId xmlns:a16="http://schemas.microsoft.com/office/drawing/2014/main" id="{B5F554F6-5997-49D7-BDD1-E047F46866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8813" y="576057"/>
            <a:ext cx="7826375" cy="4299156"/>
          </a:xfrm>
          <a:prstGeom prst="roundRect">
            <a:avLst>
              <a:gd name="adj" fmla="val 3231"/>
            </a:avLst>
          </a:prstGeom>
          <a:noFill/>
          <a:ln w="25400" cmpd="sng">
            <a:solidFill>
              <a:srgbClr val="7F7F7F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1425" tIns="45713" rIns="91425" bIns="45713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40000"/>
              </a:lnSpc>
            </a:pPr>
            <a:endParaRPr lang="zh-CN" altLang="zh-CN" sz="8800" b="1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grpSp>
        <p:nvGrpSpPr>
          <p:cNvPr id="7173" name="Group 5">
            <a:extLst>
              <a:ext uri="{FF2B5EF4-FFF2-40B4-BE49-F238E27FC236}">
                <a16:creationId xmlns:a16="http://schemas.microsoft.com/office/drawing/2014/main" id="{21E8E808-2D81-49B1-8DCC-FA74C9E43EA9}"/>
              </a:ext>
            </a:extLst>
          </p:cNvPr>
          <p:cNvGrpSpPr>
            <a:grpSpLocks/>
          </p:cNvGrpSpPr>
          <p:nvPr/>
        </p:nvGrpSpPr>
        <p:grpSpPr bwMode="auto">
          <a:xfrm>
            <a:off x="1485901" y="266700"/>
            <a:ext cx="6191250" cy="618714"/>
            <a:chOff x="0" y="0"/>
            <a:chExt cx="3900" cy="408"/>
          </a:xfrm>
        </p:grpSpPr>
        <p:sp>
          <p:nvSpPr>
            <p:cNvPr id="7174" name="AutoShape 3">
              <a:extLst>
                <a:ext uri="{FF2B5EF4-FFF2-40B4-BE49-F238E27FC236}">
                  <a16:creationId xmlns:a16="http://schemas.microsoft.com/office/drawing/2014/main" id="{A207FD9D-7264-464D-B772-A40B1352F4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3900" cy="408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BFBFBF"/>
                </a:gs>
                <a:gs pos="100000">
                  <a:srgbClr val="7F7F7F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7175" name="AutoShape 3">
              <a:extLst>
                <a:ext uri="{FF2B5EF4-FFF2-40B4-BE49-F238E27FC236}">
                  <a16:creationId xmlns:a16="http://schemas.microsoft.com/office/drawing/2014/main" id="{48B1644C-C684-4986-98C9-2889607AF6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57"/>
              <a:ext cx="3900" cy="294"/>
            </a:xfrm>
            <a:prstGeom prst="roundRect">
              <a:avLst>
                <a:gd name="adj" fmla="val 16667"/>
              </a:avLst>
            </a:prstGeom>
            <a:solidFill>
              <a:schemeClr val="tx1">
                <a:alpha val="48000"/>
              </a:schemeClr>
            </a:solidFill>
            <a:ln w="25400" cmpd="sng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0" hangingPunct="0"/>
              <a:endParaRPr lang="zh-CN" altLang="en-US" sz="2000">
                <a:solidFill>
                  <a:schemeClr val="tx2"/>
                </a:solidFill>
                <a:latin typeface="Calibri" panose="020F050202020403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7176" name="Rectangle 13">
              <a:extLst>
                <a:ext uri="{FF2B5EF4-FFF2-40B4-BE49-F238E27FC236}">
                  <a16:creationId xmlns:a16="http://schemas.microsoft.com/office/drawing/2014/main" id="{FC61A047-2A06-4300-B959-9D276D7C20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1" y="78"/>
              <a:ext cx="2165" cy="2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主要问题（网页为动态网页）</a:t>
              </a:r>
              <a:endParaRPr lang="zh-CN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7" name="矩形 16">
            <a:extLst>
              <a:ext uri="{FF2B5EF4-FFF2-40B4-BE49-F238E27FC236}">
                <a16:creationId xmlns:a16="http://schemas.microsoft.com/office/drawing/2014/main" id="{12BB29CF-4C87-48DA-8542-FCEC700CC25D}"/>
              </a:ext>
            </a:extLst>
          </p:cNvPr>
          <p:cNvSpPr/>
          <p:nvPr/>
        </p:nvSpPr>
        <p:spPr bwMode="auto">
          <a:xfrm>
            <a:off x="1043608" y="1348407"/>
            <a:ext cx="1982162" cy="3298767"/>
          </a:xfrm>
          <a:prstGeom prst="rect">
            <a:avLst/>
          </a:prstGeom>
          <a:noFill/>
          <a:ln w="571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8" name="Rectangle 10">
            <a:extLst>
              <a:ext uri="{FF2B5EF4-FFF2-40B4-BE49-F238E27FC236}">
                <a16:creationId xmlns:a16="http://schemas.microsoft.com/office/drawing/2014/main" id="{11A58D5E-BF62-453B-9190-0240F31FBF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63888" y="930287"/>
            <a:ext cx="4320480" cy="850169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  <a:effectLst/>
        </p:spPr>
        <p:txBody>
          <a:bodyPr wrap="square">
            <a:spAutoFit/>
          </a:bodyPr>
          <a:lstStyle/>
          <a:p>
            <a:pPr algn="ctr">
              <a:lnSpc>
                <a:spcPct val="145000"/>
              </a:lnSpc>
            </a:pPr>
            <a:r>
              <a:rPr lang="zh-CN" altLang="en-US" b="1" dirty="0">
                <a:solidFill>
                  <a:srgbClr val="2052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赛季为用户手动查询</a:t>
            </a:r>
            <a:endParaRPr lang="en-US" altLang="zh-CN" b="1" dirty="0">
              <a:solidFill>
                <a:srgbClr val="20527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45000"/>
              </a:lnSpc>
            </a:pPr>
            <a:r>
              <a:rPr lang="zh-CN" altLang="en-US" b="1" dirty="0">
                <a:solidFill>
                  <a:srgbClr val="2052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直接爬取网页源码只能获取</a:t>
            </a:r>
            <a:r>
              <a:rPr lang="en-US" altLang="zh-CN" b="1" dirty="0">
                <a:solidFill>
                  <a:srgbClr val="2052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20-21</a:t>
            </a:r>
            <a:r>
              <a:rPr lang="zh-CN" altLang="en-US" b="1" dirty="0">
                <a:solidFill>
                  <a:srgbClr val="2052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赛季</a:t>
            </a:r>
            <a:endParaRPr lang="en-US" altLang="zh-CN" b="1" dirty="0">
              <a:solidFill>
                <a:srgbClr val="20527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7F9E88E4-9102-496D-A85A-0DE855C3E67C}"/>
              </a:ext>
            </a:extLst>
          </p:cNvPr>
          <p:cNvSpPr/>
          <p:nvPr/>
        </p:nvSpPr>
        <p:spPr bwMode="auto">
          <a:xfrm>
            <a:off x="3347864" y="2932584"/>
            <a:ext cx="4995720" cy="254444"/>
          </a:xfrm>
          <a:prstGeom prst="rect">
            <a:avLst/>
          </a:prstGeom>
          <a:noFill/>
          <a:ln w="571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2" name="Rectangle 10">
            <a:extLst>
              <a:ext uri="{FF2B5EF4-FFF2-40B4-BE49-F238E27FC236}">
                <a16:creationId xmlns:a16="http://schemas.microsoft.com/office/drawing/2014/main" id="{14814D56-91F4-419C-81FD-E5E8C51434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79912" y="3378559"/>
            <a:ext cx="4320480" cy="850169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  <a:effectLst/>
        </p:spPr>
        <p:txBody>
          <a:bodyPr wrap="square">
            <a:spAutoFit/>
          </a:bodyPr>
          <a:lstStyle/>
          <a:p>
            <a:pPr algn="ctr">
              <a:lnSpc>
                <a:spcPct val="145000"/>
              </a:lnSpc>
            </a:pPr>
            <a:r>
              <a:rPr lang="zh-CN" altLang="en-US" b="1" dirty="0">
                <a:solidFill>
                  <a:srgbClr val="2052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这些数据使用普通的源码爬取方法</a:t>
            </a:r>
            <a:endParaRPr lang="en-US" altLang="zh-CN" b="1" dirty="0">
              <a:solidFill>
                <a:srgbClr val="20527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45000"/>
              </a:lnSpc>
            </a:pPr>
            <a:r>
              <a:rPr lang="zh-CN" altLang="en-US" b="1" dirty="0">
                <a:solidFill>
                  <a:srgbClr val="2052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爬到的数据为空</a:t>
            </a:r>
          </a:p>
        </p:txBody>
      </p:sp>
      <p:sp>
        <p:nvSpPr>
          <p:cNvPr id="23" name="Rectangle 10">
            <a:extLst>
              <a:ext uri="{FF2B5EF4-FFF2-40B4-BE49-F238E27FC236}">
                <a16:creationId xmlns:a16="http://schemas.microsoft.com/office/drawing/2014/main" id="{360724AC-C85D-4B52-817A-E5B9878817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6541" y="2760004"/>
            <a:ext cx="2533251" cy="2188804"/>
          </a:xfrm>
          <a:prstGeom prst="rect">
            <a:avLst/>
          </a:prstGeom>
          <a:solidFill>
            <a:srgbClr val="FFFFFF">
              <a:alpha val="81961"/>
            </a:srgbClr>
          </a:solidFill>
          <a:ln w="57150">
            <a:solidFill>
              <a:srgbClr val="20527F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lnSpc>
                <a:spcPct val="145000"/>
              </a:lnSpc>
            </a:pPr>
            <a:r>
              <a:rPr lang="zh-CN" altLang="en-US" b="1" dirty="0">
                <a:solidFill>
                  <a:srgbClr val="20527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解决方法：</a:t>
            </a:r>
            <a:r>
              <a:rPr lang="en-US" altLang="zh-CN" sz="2400" b="1" dirty="0">
                <a:solidFill>
                  <a:srgbClr val="20527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selenium</a:t>
            </a:r>
            <a:endParaRPr lang="zh-CN" altLang="en-US" sz="2400" b="1" dirty="0">
              <a:solidFill>
                <a:srgbClr val="20527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45000"/>
              </a:lnSpc>
            </a:pP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一个用于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Web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应用程序测试的工具。可以直接运行在浏览器中，</a:t>
            </a:r>
            <a:r>
              <a:rPr lang="zh-CN" altLang="en-US" b="1" dirty="0">
                <a:solidFill>
                  <a:srgbClr val="20527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就像真正的用户在操作一样</a:t>
            </a:r>
          </a:p>
        </p:txBody>
      </p:sp>
    </p:spTree>
    <p:extLst>
      <p:ext uri="{BB962C8B-B14F-4D97-AF65-F5344CB8AC3E}">
        <p14:creationId xmlns:p14="http://schemas.microsoft.com/office/powerpoint/2010/main" val="2088691218"/>
      </p:ext>
    </p:extLst>
  </p:cSld>
  <p:clrMapOvr>
    <a:masterClrMapping/>
  </p:clrMapOvr>
  <p:transition>
    <p:fade thruBlk="1"/>
  </p:transition>
</p:sld>
</file>

<file path=ppt/theme/theme1.xml><?xml version="1.0" encoding="utf-8"?>
<a:theme xmlns:a="http://schemas.openxmlformats.org/drawingml/2006/main" name="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tabLst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tabLst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458</TotalTime>
  <Pages>0</Pages>
  <Words>1383</Words>
  <Characters>0</Characters>
  <Application>Microsoft Office PowerPoint</Application>
  <DocSecurity>0</DocSecurity>
  <PresentationFormat>自定义</PresentationFormat>
  <Lines>0</Lines>
  <Paragraphs>243</Paragraphs>
  <Slides>52</Slides>
  <Notes>35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52</vt:i4>
      </vt:variant>
    </vt:vector>
  </HeadingPairs>
  <TitlesOfParts>
    <vt:vector size="62" baseType="lpstr">
      <vt:lpstr>等线</vt:lpstr>
      <vt:lpstr>華康流風體</vt:lpstr>
      <vt:lpstr>楷体</vt:lpstr>
      <vt:lpstr>微软雅黑</vt:lpstr>
      <vt:lpstr>Arial</vt:lpstr>
      <vt:lpstr>Calibri</vt:lpstr>
      <vt:lpstr>Elephant</vt:lpstr>
      <vt:lpstr>Times New Roman</vt:lpstr>
      <vt:lpstr>Wingdings</vt:lpstr>
      <vt:lpstr>默认设计模板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北京首钢什么时候能赢球？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>www.ftpdown.com</Company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subject/>
  <dc:creator>fighting！</dc:creator>
  <cp:keywords/>
  <dc:description/>
  <cp:lastModifiedBy>苏世龙</cp:lastModifiedBy>
  <cp:revision>72</cp:revision>
  <dcterms:created xsi:type="dcterms:W3CDTF">2011-06-06T02:09:22Z</dcterms:created>
  <dcterms:modified xsi:type="dcterms:W3CDTF">2020-12-27T16:43:28Z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2052-9.1.0.4994</vt:lpwstr>
  </property>
</Properties>
</file>